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5" r:id="rId1"/>
  </p:sldMasterIdLst>
  <p:sldIdLst>
    <p:sldId id="256" r:id="rId2"/>
    <p:sldId id="270" r:id="rId3"/>
    <p:sldId id="269" r:id="rId4"/>
    <p:sldId id="271" r:id="rId5"/>
    <p:sldId id="272" r:id="rId6"/>
    <p:sldId id="273" r:id="rId7"/>
    <p:sldId id="274" r:id="rId8"/>
    <p:sldId id="275" r:id="rId9"/>
    <p:sldId id="293" r:id="rId10"/>
    <p:sldId id="290" r:id="rId11"/>
    <p:sldId id="277" r:id="rId12"/>
    <p:sldId id="279" r:id="rId13"/>
    <p:sldId id="278" r:id="rId14"/>
    <p:sldId id="280" r:id="rId15"/>
    <p:sldId id="291" r:id="rId16"/>
    <p:sldId id="292" r:id="rId17"/>
    <p:sldId id="283" r:id="rId18"/>
    <p:sldId id="281" r:id="rId19"/>
    <p:sldId id="286" r:id="rId20"/>
    <p:sldId id="288" r:id="rId21"/>
    <p:sldId id="294" r:id="rId22"/>
    <p:sldId id="295" r:id="rId23"/>
  </p:sldIdLst>
  <p:sldSz cx="12192000" cy="6858000"/>
  <p:notesSz cx="7099300" cy="102346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660" autoAdjust="0"/>
  </p:normalViewPr>
  <p:slideViewPr>
    <p:cSldViewPr snapToGrid="0">
      <p:cViewPr varScale="1">
        <p:scale>
          <a:sx n="114" d="100"/>
          <a:sy n="114" d="100"/>
        </p:scale>
        <p:origin x="-306" y="-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728992-F916-43A5-90A4-5B2D22FA8FE4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23E1DF18-4F18-46D0-A4BB-8251601C3323}">
      <dgm:prSet phldrT="[Testo]" custT="1"/>
      <dgm:spPr/>
      <dgm:t>
        <a:bodyPr/>
        <a:lstStyle/>
        <a:p>
          <a:pPr algn="ctr"/>
          <a:r>
            <a:rPr lang="it-IT" sz="1600" b="1" dirty="0" smtClean="0">
              <a:solidFill>
                <a:schemeClr val="tx1"/>
              </a:solidFill>
            </a:rPr>
            <a:t>DATI PERSONALI:</a:t>
          </a:r>
        </a:p>
        <a:p>
          <a:pPr algn="just"/>
          <a:r>
            <a:rPr lang="it-IT" sz="1600" dirty="0" smtClean="0">
              <a:solidFill>
                <a:schemeClr val="tx1"/>
              </a:solidFill>
            </a:rPr>
            <a:t>Ai sensi dell’</a:t>
          </a:r>
          <a:r>
            <a:rPr lang="it-IT" sz="1600" b="1" dirty="0" smtClean="0">
              <a:solidFill>
                <a:schemeClr val="tx1"/>
              </a:solidFill>
            </a:rPr>
            <a:t>art. 4 del </a:t>
          </a:r>
          <a:r>
            <a:rPr lang="it-IT" sz="1600" b="1" dirty="0" err="1" smtClean="0">
              <a:solidFill>
                <a:schemeClr val="tx1"/>
              </a:solidFill>
            </a:rPr>
            <a:t>G.D.P.R</a:t>
          </a:r>
          <a:r>
            <a:rPr lang="it-IT" sz="1600" dirty="0" err="1" smtClean="0">
              <a:solidFill>
                <a:schemeClr val="tx1"/>
              </a:solidFill>
            </a:rPr>
            <a:t>.</a:t>
          </a:r>
          <a:r>
            <a:rPr lang="it-IT" sz="1600" dirty="0" smtClean="0">
              <a:solidFill>
                <a:schemeClr val="tx1"/>
              </a:solidFill>
            </a:rPr>
            <a:t>: “Per dato personale si intende </a:t>
          </a:r>
          <a:r>
            <a:rPr lang="it-IT" sz="1600" b="1" dirty="0" smtClean="0">
              <a:solidFill>
                <a:schemeClr val="tx1"/>
              </a:solidFill>
            </a:rPr>
            <a:t>qualunque informazione relativa a persona fisica</a:t>
          </a:r>
          <a:r>
            <a:rPr lang="it-IT" sz="1600" dirty="0" smtClean="0">
              <a:solidFill>
                <a:schemeClr val="tx1"/>
              </a:solidFill>
            </a:rPr>
            <a:t> identificata o identificabile, anche indirettamente, mediante riferimento a qualsiasi altra informazione, ivi compreso un numero di identificazione personale”.</a:t>
          </a:r>
          <a:endParaRPr lang="it-IT" sz="1600" dirty="0"/>
        </a:p>
      </dgm:t>
    </dgm:pt>
    <dgm:pt modelId="{2E9AD501-9952-4353-9C74-207493517552}" type="parTrans" cxnId="{9C7539BA-F015-4EE5-9C79-0C2320B7CBA6}">
      <dgm:prSet/>
      <dgm:spPr/>
      <dgm:t>
        <a:bodyPr/>
        <a:lstStyle/>
        <a:p>
          <a:endParaRPr lang="it-IT"/>
        </a:p>
      </dgm:t>
    </dgm:pt>
    <dgm:pt modelId="{E1C15CA6-723B-4853-BC86-D9C2C832D214}" type="sibTrans" cxnId="{9C7539BA-F015-4EE5-9C79-0C2320B7CBA6}">
      <dgm:prSet/>
      <dgm:spPr/>
      <dgm:t>
        <a:bodyPr/>
        <a:lstStyle/>
        <a:p>
          <a:endParaRPr lang="it-IT"/>
        </a:p>
      </dgm:t>
    </dgm:pt>
    <dgm:pt modelId="{17311336-1A6B-4714-8A7C-40996321CA60}">
      <dgm:prSet phldrT="[Testo]" custT="1"/>
      <dgm:spPr/>
      <dgm:t>
        <a:bodyPr/>
        <a:lstStyle/>
        <a:p>
          <a:pPr algn="ctr"/>
          <a:r>
            <a:rPr lang="it-IT" sz="1600" b="1" dirty="0" smtClean="0">
              <a:solidFill>
                <a:schemeClr val="tx1"/>
              </a:solidFill>
            </a:rPr>
            <a:t>DATI SENSIBILI</a:t>
          </a:r>
          <a:r>
            <a:rPr lang="it-IT" sz="1600" dirty="0" smtClean="0">
              <a:solidFill>
                <a:schemeClr val="tx1"/>
              </a:solidFill>
            </a:rPr>
            <a:t>:</a:t>
          </a:r>
        </a:p>
        <a:p>
          <a:pPr algn="just"/>
          <a:r>
            <a:rPr lang="it-IT" sz="1600" dirty="0" smtClean="0">
              <a:solidFill>
                <a:schemeClr val="tx1"/>
              </a:solidFill>
            </a:rPr>
            <a:t>Riguardano la sfera più </a:t>
          </a:r>
          <a:r>
            <a:rPr lang="it-IT" sz="1600" b="1" dirty="0" smtClean="0">
              <a:solidFill>
                <a:schemeClr val="tx1"/>
              </a:solidFill>
            </a:rPr>
            <a:t>intima</a:t>
          </a:r>
          <a:r>
            <a:rPr lang="it-IT" sz="1600" dirty="0" smtClean="0">
              <a:solidFill>
                <a:schemeClr val="tx1"/>
              </a:solidFill>
            </a:rPr>
            <a:t> del soggetto a cui si riferiscono ed esigono un trattamento più rigoroso che ne assicuri la massima protezione e riservatezza. Sono quei dati idonei a rivelare: l’origine </a:t>
          </a:r>
          <a:r>
            <a:rPr lang="it-IT" sz="1600" b="1" dirty="0" smtClean="0">
              <a:solidFill>
                <a:schemeClr val="tx1"/>
              </a:solidFill>
            </a:rPr>
            <a:t>razziale</a:t>
          </a:r>
          <a:r>
            <a:rPr lang="it-IT" sz="1600" dirty="0" smtClean="0">
              <a:solidFill>
                <a:schemeClr val="tx1"/>
              </a:solidFill>
            </a:rPr>
            <a:t> ed </a:t>
          </a:r>
          <a:r>
            <a:rPr lang="it-IT" sz="1600" b="1" dirty="0" smtClean="0">
              <a:solidFill>
                <a:schemeClr val="tx1"/>
              </a:solidFill>
            </a:rPr>
            <a:t>etnica</a:t>
          </a:r>
          <a:r>
            <a:rPr lang="it-IT" sz="1600" dirty="0" smtClean="0">
              <a:solidFill>
                <a:schemeClr val="tx1"/>
              </a:solidFill>
            </a:rPr>
            <a:t>; le convinzioni </a:t>
          </a:r>
          <a:r>
            <a:rPr lang="it-IT" sz="1600" b="1" dirty="0" smtClean="0">
              <a:solidFill>
                <a:schemeClr val="tx1"/>
              </a:solidFill>
            </a:rPr>
            <a:t>religiose</a:t>
          </a:r>
          <a:r>
            <a:rPr lang="it-IT" sz="1600" dirty="0" smtClean="0">
              <a:solidFill>
                <a:schemeClr val="tx1"/>
              </a:solidFill>
            </a:rPr>
            <a:t> e </a:t>
          </a:r>
          <a:r>
            <a:rPr lang="it-IT" sz="1600" b="1" dirty="0" smtClean="0">
              <a:solidFill>
                <a:schemeClr val="tx1"/>
              </a:solidFill>
            </a:rPr>
            <a:t>filosofiche</a:t>
          </a:r>
          <a:r>
            <a:rPr lang="it-IT" sz="1600" dirty="0" smtClean="0">
              <a:solidFill>
                <a:schemeClr val="tx1"/>
              </a:solidFill>
            </a:rPr>
            <a:t>; le opinioni </a:t>
          </a:r>
          <a:r>
            <a:rPr lang="it-IT" sz="1600" b="1" dirty="0" smtClean="0">
              <a:solidFill>
                <a:schemeClr val="tx1"/>
              </a:solidFill>
            </a:rPr>
            <a:t>politiche</a:t>
          </a:r>
          <a:r>
            <a:rPr lang="it-IT" sz="1600" dirty="0" smtClean="0">
              <a:solidFill>
                <a:schemeClr val="tx1"/>
              </a:solidFill>
            </a:rPr>
            <a:t>; l’adesione a </a:t>
          </a:r>
          <a:r>
            <a:rPr lang="it-IT" sz="1600" b="1" dirty="0" smtClean="0">
              <a:solidFill>
                <a:schemeClr val="tx1"/>
              </a:solidFill>
            </a:rPr>
            <a:t>partiti</a:t>
          </a:r>
          <a:r>
            <a:rPr lang="it-IT" sz="1600" dirty="0" smtClean="0">
              <a:solidFill>
                <a:schemeClr val="tx1"/>
              </a:solidFill>
            </a:rPr>
            <a:t>, </a:t>
          </a:r>
          <a:r>
            <a:rPr lang="it-IT" sz="1600" b="1" dirty="0" smtClean="0">
              <a:solidFill>
                <a:schemeClr val="tx1"/>
              </a:solidFill>
            </a:rPr>
            <a:t>sindacati,</a:t>
          </a:r>
          <a:r>
            <a:rPr lang="it-IT" sz="1600" dirty="0" smtClean="0">
              <a:solidFill>
                <a:schemeClr val="tx1"/>
              </a:solidFill>
            </a:rPr>
            <a:t> </a:t>
          </a:r>
          <a:r>
            <a:rPr lang="it-IT" sz="1600" b="1" dirty="0" smtClean="0">
              <a:solidFill>
                <a:schemeClr val="tx1"/>
              </a:solidFill>
            </a:rPr>
            <a:t>associazioni</a:t>
          </a:r>
          <a:r>
            <a:rPr lang="it-IT" sz="1600" dirty="0" smtClean="0">
              <a:solidFill>
                <a:schemeClr val="tx1"/>
              </a:solidFill>
            </a:rPr>
            <a:t>, ecc; lo stato di </a:t>
          </a:r>
          <a:r>
            <a:rPr lang="it-IT" sz="1600" b="1" dirty="0" smtClean="0">
              <a:solidFill>
                <a:schemeClr val="tx1"/>
              </a:solidFill>
            </a:rPr>
            <a:t>salute </a:t>
          </a:r>
          <a:r>
            <a:rPr lang="it-IT" sz="1600" dirty="0" smtClean="0">
              <a:solidFill>
                <a:schemeClr val="tx1"/>
              </a:solidFill>
            </a:rPr>
            <a:t>e la vita</a:t>
          </a:r>
          <a:r>
            <a:rPr lang="it-IT" sz="1600" b="1" dirty="0" smtClean="0">
              <a:solidFill>
                <a:schemeClr val="tx1"/>
              </a:solidFill>
            </a:rPr>
            <a:t> sessuale</a:t>
          </a:r>
          <a:r>
            <a:rPr lang="it-IT" sz="1600" dirty="0" smtClean="0">
              <a:solidFill>
                <a:schemeClr val="tx1"/>
              </a:solidFill>
            </a:rPr>
            <a:t>.</a:t>
          </a:r>
          <a:endParaRPr lang="it-IT" sz="1600" dirty="0"/>
        </a:p>
      </dgm:t>
    </dgm:pt>
    <dgm:pt modelId="{BB4CA57E-6B18-4C03-A5B5-B09918D669F2}" type="parTrans" cxnId="{ECAF4E70-0A61-4167-BF77-F32CA4E8B42E}">
      <dgm:prSet/>
      <dgm:spPr/>
      <dgm:t>
        <a:bodyPr/>
        <a:lstStyle/>
        <a:p>
          <a:endParaRPr lang="it-IT"/>
        </a:p>
      </dgm:t>
    </dgm:pt>
    <dgm:pt modelId="{C8445429-3394-4D98-8F96-7E68FA9212F8}" type="sibTrans" cxnId="{ECAF4E70-0A61-4167-BF77-F32CA4E8B42E}">
      <dgm:prSet/>
      <dgm:spPr/>
      <dgm:t>
        <a:bodyPr/>
        <a:lstStyle/>
        <a:p>
          <a:endParaRPr lang="it-IT"/>
        </a:p>
      </dgm:t>
    </dgm:pt>
    <dgm:pt modelId="{8790C042-A318-4E1D-9649-CF2EB3EAF7D2}">
      <dgm:prSet phldrT="[Testo]" custT="1"/>
      <dgm:spPr/>
      <dgm:t>
        <a:bodyPr/>
        <a:lstStyle/>
        <a:p>
          <a:pPr algn="ctr"/>
          <a:r>
            <a:rPr lang="it-IT" sz="1400" b="1" dirty="0" smtClean="0">
              <a:solidFill>
                <a:schemeClr val="tx1"/>
              </a:solidFill>
            </a:rPr>
            <a:t>DATI GIUDIZIARI:</a:t>
          </a:r>
        </a:p>
        <a:p>
          <a:pPr algn="just"/>
          <a:r>
            <a:rPr lang="it-IT" sz="1400" dirty="0" smtClean="0">
              <a:solidFill>
                <a:schemeClr val="tx1"/>
              </a:solidFill>
            </a:rPr>
            <a:t>Sono quei dati personali idonei a rivelare: i provvedimenti iscritti nel </a:t>
          </a:r>
          <a:r>
            <a:rPr lang="it-IT" sz="1400" b="1" dirty="0" smtClean="0">
              <a:solidFill>
                <a:schemeClr val="tx1"/>
              </a:solidFill>
            </a:rPr>
            <a:t>casellario giudiziario</a:t>
          </a:r>
          <a:r>
            <a:rPr lang="it-IT" sz="1400" dirty="0" smtClean="0">
              <a:solidFill>
                <a:schemeClr val="tx1"/>
              </a:solidFill>
            </a:rPr>
            <a:t>; le </a:t>
          </a:r>
          <a:r>
            <a:rPr lang="it-IT" sz="1400" b="1" dirty="0" smtClean="0">
              <a:solidFill>
                <a:schemeClr val="tx1"/>
              </a:solidFill>
            </a:rPr>
            <a:t>sanzioni amministrative </a:t>
          </a:r>
          <a:r>
            <a:rPr lang="it-IT" sz="1400" dirty="0" smtClean="0">
              <a:solidFill>
                <a:schemeClr val="tx1"/>
              </a:solidFill>
            </a:rPr>
            <a:t>dipendenti da reato; i </a:t>
          </a:r>
          <a:r>
            <a:rPr lang="it-IT" sz="1400" b="1" dirty="0" smtClean="0">
              <a:solidFill>
                <a:schemeClr val="tx1"/>
              </a:solidFill>
            </a:rPr>
            <a:t>carichi pendenti</a:t>
          </a:r>
          <a:r>
            <a:rPr lang="it-IT" sz="1400" dirty="0" smtClean="0">
              <a:solidFill>
                <a:schemeClr val="tx1"/>
              </a:solidFill>
            </a:rPr>
            <a:t>; la qualità di </a:t>
          </a:r>
          <a:r>
            <a:rPr lang="it-IT" sz="1400" b="1" dirty="0" smtClean="0">
              <a:solidFill>
                <a:schemeClr val="tx1"/>
              </a:solidFill>
            </a:rPr>
            <a:t>indagato</a:t>
          </a:r>
          <a:r>
            <a:rPr lang="it-IT" sz="1400" dirty="0" smtClean="0">
              <a:solidFill>
                <a:schemeClr val="tx1"/>
              </a:solidFill>
            </a:rPr>
            <a:t> o di </a:t>
          </a:r>
          <a:r>
            <a:rPr lang="it-IT" sz="1400" b="1" dirty="0" smtClean="0">
              <a:solidFill>
                <a:schemeClr val="tx1"/>
              </a:solidFill>
            </a:rPr>
            <a:t>imputato</a:t>
          </a:r>
          <a:r>
            <a:rPr lang="it-IT" sz="1400" dirty="0" smtClean="0">
              <a:solidFill>
                <a:schemeClr val="tx1"/>
              </a:solidFill>
            </a:rPr>
            <a:t>. </a:t>
          </a:r>
        </a:p>
        <a:p>
          <a:pPr algn="just"/>
          <a:r>
            <a:rPr lang="it-IT" sz="1400" dirty="0" smtClean="0">
              <a:solidFill>
                <a:schemeClr val="tx1"/>
              </a:solidFill>
            </a:rPr>
            <a:t>Alla scuola è consentito l'utilizzo e il trattamento dei dati giudiziari dei genitori/tutori degli alunni che si trovano in regime di protezione e/o di detenzione, nel caso in cui l’autorità giudiziaria abbia predisposto un programma di protezione nei confronti degli alunni.</a:t>
          </a:r>
          <a:endParaRPr lang="it-IT" sz="1400" dirty="0"/>
        </a:p>
      </dgm:t>
    </dgm:pt>
    <dgm:pt modelId="{A485D5A6-922C-4B6D-8C10-344FAE5C2050}" type="parTrans" cxnId="{FFA670F6-7B67-4F20-9816-76BA44787E63}">
      <dgm:prSet/>
      <dgm:spPr/>
      <dgm:t>
        <a:bodyPr/>
        <a:lstStyle/>
        <a:p>
          <a:endParaRPr lang="it-IT"/>
        </a:p>
      </dgm:t>
    </dgm:pt>
    <dgm:pt modelId="{AF7C882B-146C-4F73-8029-53C595C3A96C}" type="sibTrans" cxnId="{FFA670F6-7B67-4F20-9816-76BA44787E63}">
      <dgm:prSet/>
      <dgm:spPr/>
      <dgm:t>
        <a:bodyPr/>
        <a:lstStyle/>
        <a:p>
          <a:endParaRPr lang="it-IT"/>
        </a:p>
      </dgm:t>
    </dgm:pt>
    <dgm:pt modelId="{CC6CF4B1-9852-4D65-819D-7F6423E7D246}">
      <dgm:prSet phldrT="[Testo]" custT="1"/>
      <dgm:spPr/>
      <dgm:t>
        <a:bodyPr/>
        <a:lstStyle/>
        <a:p>
          <a:pPr algn="ctr"/>
          <a:r>
            <a:rPr lang="it-IT" sz="1400" b="1" dirty="0" smtClean="0">
              <a:solidFill>
                <a:schemeClr val="tx1"/>
              </a:solidFill>
            </a:rPr>
            <a:t>ALTRE CATEGORIE </a:t>
          </a:r>
          <a:r>
            <a:rPr lang="it-IT" sz="1400" b="1" dirty="0" err="1" smtClean="0">
              <a:solidFill>
                <a:schemeClr val="tx1"/>
              </a:solidFill>
            </a:rPr>
            <a:t>DI</a:t>
          </a:r>
          <a:r>
            <a:rPr lang="it-IT" sz="1400" b="1" dirty="0" smtClean="0">
              <a:solidFill>
                <a:schemeClr val="tx1"/>
              </a:solidFill>
            </a:rPr>
            <a:t> DATI:</a:t>
          </a:r>
        </a:p>
        <a:p>
          <a:pPr algn="just"/>
          <a:r>
            <a:rPr lang="it-IT" sz="1400" dirty="0" smtClean="0">
              <a:solidFill>
                <a:schemeClr val="tx1"/>
              </a:solidFill>
            </a:rPr>
            <a:t>Altre categorie di dati personali sono:</a:t>
          </a:r>
        </a:p>
        <a:p>
          <a:pPr algn="just"/>
          <a:r>
            <a:rPr lang="it-IT" sz="1400" dirty="0" smtClean="0">
              <a:solidFill>
                <a:schemeClr val="tx1"/>
              </a:solidFill>
            </a:rPr>
            <a:t>1) Dati semi-sensibili    4) Dati di ubicazione</a:t>
          </a:r>
        </a:p>
        <a:p>
          <a:pPr algn="just"/>
          <a:r>
            <a:rPr lang="it-IT" sz="1400" dirty="0" smtClean="0">
              <a:solidFill>
                <a:schemeClr val="tx1"/>
              </a:solidFill>
            </a:rPr>
            <a:t>2) Immagini e suoni      5) Dati bancari</a:t>
          </a:r>
        </a:p>
        <a:p>
          <a:pPr algn="just"/>
          <a:r>
            <a:rPr lang="it-IT" sz="1400" dirty="0" smtClean="0">
              <a:solidFill>
                <a:schemeClr val="tx1"/>
              </a:solidFill>
            </a:rPr>
            <a:t>3) Dati biometrici</a:t>
          </a:r>
          <a:endParaRPr lang="it-IT" sz="1400" dirty="0"/>
        </a:p>
      </dgm:t>
    </dgm:pt>
    <dgm:pt modelId="{DA1FE6DF-A162-49F7-828D-6587DA99E11E}" type="parTrans" cxnId="{D5A8A5E7-6CC9-407B-86B4-6C649891EFE5}">
      <dgm:prSet/>
      <dgm:spPr/>
      <dgm:t>
        <a:bodyPr/>
        <a:lstStyle/>
        <a:p>
          <a:endParaRPr lang="it-IT"/>
        </a:p>
      </dgm:t>
    </dgm:pt>
    <dgm:pt modelId="{C2992C90-1EC2-4505-94B0-804E44B7C91D}" type="sibTrans" cxnId="{D5A8A5E7-6CC9-407B-86B4-6C649891EFE5}">
      <dgm:prSet/>
      <dgm:spPr/>
      <dgm:t>
        <a:bodyPr/>
        <a:lstStyle/>
        <a:p>
          <a:endParaRPr lang="it-IT"/>
        </a:p>
      </dgm:t>
    </dgm:pt>
    <dgm:pt modelId="{219A6683-7370-42E0-99AF-340014EC4C34}" type="pres">
      <dgm:prSet presAssocID="{31728992-F916-43A5-90A4-5B2D22FA8FE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it-IT"/>
        </a:p>
      </dgm:t>
    </dgm:pt>
    <dgm:pt modelId="{0FBB6D79-AE2D-445F-B115-B22F95B40AA3}" type="pres">
      <dgm:prSet presAssocID="{23E1DF18-4F18-46D0-A4BB-8251601C3323}" presName="hierRoot1" presStyleCnt="0"/>
      <dgm:spPr/>
    </dgm:pt>
    <dgm:pt modelId="{FF07EEB5-7164-49EE-B815-47238A1BF0A0}" type="pres">
      <dgm:prSet presAssocID="{23E1DF18-4F18-46D0-A4BB-8251601C3323}" presName="composite" presStyleCnt="0"/>
      <dgm:spPr/>
    </dgm:pt>
    <dgm:pt modelId="{E336242D-336A-45A6-9E26-AC94D7159208}" type="pres">
      <dgm:prSet presAssocID="{23E1DF18-4F18-46D0-A4BB-8251601C3323}" presName="background" presStyleLbl="node0" presStyleIdx="0" presStyleCnt="1"/>
      <dgm:spPr>
        <a:solidFill>
          <a:schemeClr val="accent2">
            <a:lumMod val="40000"/>
            <a:lumOff val="60000"/>
          </a:schemeClr>
        </a:solidFill>
      </dgm:spPr>
    </dgm:pt>
    <dgm:pt modelId="{8BDD1378-A6CA-4E81-BF63-128E562AA46D}" type="pres">
      <dgm:prSet presAssocID="{23E1DF18-4F18-46D0-A4BB-8251601C3323}" presName="text" presStyleLbl="fgAcc0" presStyleIdx="0" presStyleCnt="1" custScaleX="523917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1BA36B70-5F19-4032-AB19-81769DA15494}" type="pres">
      <dgm:prSet presAssocID="{23E1DF18-4F18-46D0-A4BB-8251601C3323}" presName="hierChild2" presStyleCnt="0"/>
      <dgm:spPr/>
    </dgm:pt>
    <dgm:pt modelId="{AE0E731A-0FE0-44CB-8136-1E6BFA0753F3}" type="pres">
      <dgm:prSet presAssocID="{BB4CA57E-6B18-4C03-A5B5-B09918D669F2}" presName="Name10" presStyleLbl="parChTrans1D2" presStyleIdx="0" presStyleCnt="1"/>
      <dgm:spPr/>
      <dgm:t>
        <a:bodyPr/>
        <a:lstStyle/>
        <a:p>
          <a:endParaRPr lang="it-IT"/>
        </a:p>
      </dgm:t>
    </dgm:pt>
    <dgm:pt modelId="{18B1E2C8-F373-40DA-9344-6FBC9FB3179B}" type="pres">
      <dgm:prSet presAssocID="{17311336-1A6B-4714-8A7C-40996321CA60}" presName="hierRoot2" presStyleCnt="0"/>
      <dgm:spPr/>
    </dgm:pt>
    <dgm:pt modelId="{7AEF37F6-10B3-41D9-A7B2-8253C0666275}" type="pres">
      <dgm:prSet presAssocID="{17311336-1A6B-4714-8A7C-40996321CA60}" presName="composite2" presStyleCnt="0"/>
      <dgm:spPr/>
    </dgm:pt>
    <dgm:pt modelId="{9D4B73B8-717F-4B7F-B80D-159F4256EC1D}" type="pres">
      <dgm:prSet presAssocID="{17311336-1A6B-4714-8A7C-40996321CA60}" presName="background2" presStyleLbl="node2" presStyleIdx="0" presStyleCnt="1"/>
      <dgm:spPr>
        <a:solidFill>
          <a:schemeClr val="accent2">
            <a:lumMod val="40000"/>
            <a:lumOff val="60000"/>
          </a:schemeClr>
        </a:solidFill>
      </dgm:spPr>
    </dgm:pt>
    <dgm:pt modelId="{BFDA90AC-6162-45E1-A995-5A315D7107F1}" type="pres">
      <dgm:prSet presAssocID="{17311336-1A6B-4714-8A7C-40996321CA60}" presName="text2" presStyleLbl="fgAcc2" presStyleIdx="0" presStyleCnt="1" custScaleX="590015" custScaleY="118424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4EB142E5-961E-4E8D-8B14-F8F5775E0AE2}" type="pres">
      <dgm:prSet presAssocID="{17311336-1A6B-4714-8A7C-40996321CA60}" presName="hierChild3" presStyleCnt="0"/>
      <dgm:spPr/>
    </dgm:pt>
    <dgm:pt modelId="{7EB09343-52E8-4779-A31E-47C359F21F47}" type="pres">
      <dgm:prSet presAssocID="{A485D5A6-922C-4B6D-8C10-344FAE5C2050}" presName="Name17" presStyleLbl="parChTrans1D3" presStyleIdx="0" presStyleCnt="2"/>
      <dgm:spPr/>
      <dgm:t>
        <a:bodyPr/>
        <a:lstStyle/>
        <a:p>
          <a:endParaRPr lang="it-IT"/>
        </a:p>
      </dgm:t>
    </dgm:pt>
    <dgm:pt modelId="{99444012-7E59-4C00-9E70-E3B764228200}" type="pres">
      <dgm:prSet presAssocID="{8790C042-A318-4E1D-9649-CF2EB3EAF7D2}" presName="hierRoot3" presStyleCnt="0"/>
      <dgm:spPr/>
    </dgm:pt>
    <dgm:pt modelId="{A0FA5F41-053E-4B1B-AB08-0166655472F5}" type="pres">
      <dgm:prSet presAssocID="{8790C042-A318-4E1D-9649-CF2EB3EAF7D2}" presName="composite3" presStyleCnt="0"/>
      <dgm:spPr/>
    </dgm:pt>
    <dgm:pt modelId="{D84E9315-F2D8-43B4-9A25-850A63527740}" type="pres">
      <dgm:prSet presAssocID="{8790C042-A318-4E1D-9649-CF2EB3EAF7D2}" presName="background3" presStyleLbl="node3" presStyleIdx="0" presStyleCnt="2"/>
      <dgm:spPr>
        <a:solidFill>
          <a:schemeClr val="accent2">
            <a:lumMod val="40000"/>
            <a:lumOff val="60000"/>
          </a:schemeClr>
        </a:solidFill>
      </dgm:spPr>
    </dgm:pt>
    <dgm:pt modelId="{D74076E9-CA79-43C0-BB96-D36F015FA4C2}" type="pres">
      <dgm:prSet presAssocID="{8790C042-A318-4E1D-9649-CF2EB3EAF7D2}" presName="text3" presStyleLbl="fgAcc3" presStyleIdx="0" presStyleCnt="2" custScaleX="365346" custScaleY="168537" custLinFactNeighborX="-19256" custLinFactNeighborY="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559D7F9-C20F-409A-88AA-A18D546E5A15}" type="pres">
      <dgm:prSet presAssocID="{8790C042-A318-4E1D-9649-CF2EB3EAF7D2}" presName="hierChild4" presStyleCnt="0"/>
      <dgm:spPr/>
    </dgm:pt>
    <dgm:pt modelId="{AA630F8B-E6B6-4C2E-BC27-CF4556FD1479}" type="pres">
      <dgm:prSet presAssocID="{DA1FE6DF-A162-49F7-828D-6587DA99E11E}" presName="Name17" presStyleLbl="parChTrans1D3" presStyleIdx="1" presStyleCnt="2"/>
      <dgm:spPr/>
      <dgm:t>
        <a:bodyPr/>
        <a:lstStyle/>
        <a:p>
          <a:endParaRPr lang="it-IT"/>
        </a:p>
      </dgm:t>
    </dgm:pt>
    <dgm:pt modelId="{BD99A7B7-3D21-4D58-B3C9-BC26069DCC14}" type="pres">
      <dgm:prSet presAssocID="{CC6CF4B1-9852-4D65-819D-7F6423E7D246}" presName="hierRoot3" presStyleCnt="0"/>
      <dgm:spPr/>
    </dgm:pt>
    <dgm:pt modelId="{4EC349D6-C1ED-426F-A03E-08441253FBD5}" type="pres">
      <dgm:prSet presAssocID="{CC6CF4B1-9852-4D65-819D-7F6423E7D246}" presName="composite3" presStyleCnt="0"/>
      <dgm:spPr/>
    </dgm:pt>
    <dgm:pt modelId="{58530F96-E6EB-44F3-B770-43BA80D6E854}" type="pres">
      <dgm:prSet presAssocID="{CC6CF4B1-9852-4D65-819D-7F6423E7D246}" presName="background3" presStyleLbl="node3" presStyleIdx="1" presStyleCnt="2"/>
      <dgm:spPr>
        <a:solidFill>
          <a:schemeClr val="accent2">
            <a:lumMod val="40000"/>
            <a:lumOff val="60000"/>
          </a:schemeClr>
        </a:solidFill>
      </dgm:spPr>
    </dgm:pt>
    <dgm:pt modelId="{E2976E01-796D-44E6-8610-4E7694360015}" type="pres">
      <dgm:prSet presAssocID="{CC6CF4B1-9852-4D65-819D-7F6423E7D246}" presName="text3" presStyleLbl="fgAcc3" presStyleIdx="1" presStyleCnt="2" custScaleX="229642" custScaleY="143839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4CA677BF-A4B7-40E8-BF86-5CCD0BE26149}" type="pres">
      <dgm:prSet presAssocID="{CC6CF4B1-9852-4D65-819D-7F6423E7D246}" presName="hierChild4" presStyleCnt="0"/>
      <dgm:spPr/>
    </dgm:pt>
  </dgm:ptLst>
  <dgm:cxnLst>
    <dgm:cxn modelId="{6ABC30DE-8099-4DCD-B199-5934F7FC019D}" type="presOf" srcId="{CC6CF4B1-9852-4D65-819D-7F6423E7D246}" destId="{E2976E01-796D-44E6-8610-4E7694360015}" srcOrd="0" destOrd="0" presId="urn:microsoft.com/office/officeart/2005/8/layout/hierarchy1"/>
    <dgm:cxn modelId="{FD2721AA-2FBB-4771-A7B7-1C72304FE2C6}" type="presOf" srcId="{23E1DF18-4F18-46D0-A4BB-8251601C3323}" destId="{8BDD1378-A6CA-4E81-BF63-128E562AA46D}" srcOrd="0" destOrd="0" presId="urn:microsoft.com/office/officeart/2005/8/layout/hierarchy1"/>
    <dgm:cxn modelId="{ED8A7EBE-5444-4CAC-92A1-3758AA08A798}" type="presOf" srcId="{8790C042-A318-4E1D-9649-CF2EB3EAF7D2}" destId="{D74076E9-CA79-43C0-BB96-D36F015FA4C2}" srcOrd="0" destOrd="0" presId="urn:microsoft.com/office/officeart/2005/8/layout/hierarchy1"/>
    <dgm:cxn modelId="{0DE18AF4-7599-4C31-BF55-EBE0EF4B55F6}" type="presOf" srcId="{17311336-1A6B-4714-8A7C-40996321CA60}" destId="{BFDA90AC-6162-45E1-A995-5A315D7107F1}" srcOrd="0" destOrd="0" presId="urn:microsoft.com/office/officeart/2005/8/layout/hierarchy1"/>
    <dgm:cxn modelId="{9C7539BA-F015-4EE5-9C79-0C2320B7CBA6}" srcId="{31728992-F916-43A5-90A4-5B2D22FA8FE4}" destId="{23E1DF18-4F18-46D0-A4BB-8251601C3323}" srcOrd="0" destOrd="0" parTransId="{2E9AD501-9952-4353-9C74-207493517552}" sibTransId="{E1C15CA6-723B-4853-BC86-D9C2C832D214}"/>
    <dgm:cxn modelId="{69EE080B-E3D2-4F55-9248-BD5590F045E6}" type="presOf" srcId="{BB4CA57E-6B18-4C03-A5B5-B09918D669F2}" destId="{AE0E731A-0FE0-44CB-8136-1E6BFA0753F3}" srcOrd="0" destOrd="0" presId="urn:microsoft.com/office/officeart/2005/8/layout/hierarchy1"/>
    <dgm:cxn modelId="{ECAF4E70-0A61-4167-BF77-F32CA4E8B42E}" srcId="{23E1DF18-4F18-46D0-A4BB-8251601C3323}" destId="{17311336-1A6B-4714-8A7C-40996321CA60}" srcOrd="0" destOrd="0" parTransId="{BB4CA57E-6B18-4C03-A5B5-B09918D669F2}" sibTransId="{C8445429-3394-4D98-8F96-7E68FA9212F8}"/>
    <dgm:cxn modelId="{FFA670F6-7B67-4F20-9816-76BA44787E63}" srcId="{17311336-1A6B-4714-8A7C-40996321CA60}" destId="{8790C042-A318-4E1D-9649-CF2EB3EAF7D2}" srcOrd="0" destOrd="0" parTransId="{A485D5A6-922C-4B6D-8C10-344FAE5C2050}" sibTransId="{AF7C882B-146C-4F73-8029-53C595C3A96C}"/>
    <dgm:cxn modelId="{D5A8A5E7-6CC9-407B-86B4-6C649891EFE5}" srcId="{17311336-1A6B-4714-8A7C-40996321CA60}" destId="{CC6CF4B1-9852-4D65-819D-7F6423E7D246}" srcOrd="1" destOrd="0" parTransId="{DA1FE6DF-A162-49F7-828D-6587DA99E11E}" sibTransId="{C2992C90-1EC2-4505-94B0-804E44B7C91D}"/>
    <dgm:cxn modelId="{2109E8DC-1224-4267-81B6-C98F10780B7F}" type="presOf" srcId="{A485D5A6-922C-4B6D-8C10-344FAE5C2050}" destId="{7EB09343-52E8-4779-A31E-47C359F21F47}" srcOrd="0" destOrd="0" presId="urn:microsoft.com/office/officeart/2005/8/layout/hierarchy1"/>
    <dgm:cxn modelId="{B9616E59-AAFD-4AEB-B80C-DD76BAF7F607}" type="presOf" srcId="{DA1FE6DF-A162-49F7-828D-6587DA99E11E}" destId="{AA630F8B-E6B6-4C2E-BC27-CF4556FD1479}" srcOrd="0" destOrd="0" presId="urn:microsoft.com/office/officeart/2005/8/layout/hierarchy1"/>
    <dgm:cxn modelId="{D3C62DC0-FD80-4050-945A-0AADC6AACD0A}" type="presOf" srcId="{31728992-F916-43A5-90A4-5B2D22FA8FE4}" destId="{219A6683-7370-42E0-99AF-340014EC4C34}" srcOrd="0" destOrd="0" presId="urn:microsoft.com/office/officeart/2005/8/layout/hierarchy1"/>
    <dgm:cxn modelId="{C4E71C8D-A222-4DCF-844A-22AB71B2B3F8}" type="presParOf" srcId="{219A6683-7370-42E0-99AF-340014EC4C34}" destId="{0FBB6D79-AE2D-445F-B115-B22F95B40AA3}" srcOrd="0" destOrd="0" presId="urn:microsoft.com/office/officeart/2005/8/layout/hierarchy1"/>
    <dgm:cxn modelId="{69CF2875-D8E8-47A5-B467-AF4CA0FD9B09}" type="presParOf" srcId="{0FBB6D79-AE2D-445F-B115-B22F95B40AA3}" destId="{FF07EEB5-7164-49EE-B815-47238A1BF0A0}" srcOrd="0" destOrd="0" presId="urn:microsoft.com/office/officeart/2005/8/layout/hierarchy1"/>
    <dgm:cxn modelId="{F4221AB4-B54A-4A1F-9DEA-4E36F1F3159B}" type="presParOf" srcId="{FF07EEB5-7164-49EE-B815-47238A1BF0A0}" destId="{E336242D-336A-45A6-9E26-AC94D7159208}" srcOrd="0" destOrd="0" presId="urn:microsoft.com/office/officeart/2005/8/layout/hierarchy1"/>
    <dgm:cxn modelId="{FFE44FF1-4B18-4D42-AD77-93DDE0E08F53}" type="presParOf" srcId="{FF07EEB5-7164-49EE-B815-47238A1BF0A0}" destId="{8BDD1378-A6CA-4E81-BF63-128E562AA46D}" srcOrd="1" destOrd="0" presId="urn:microsoft.com/office/officeart/2005/8/layout/hierarchy1"/>
    <dgm:cxn modelId="{406EE334-DA80-4D10-8D96-E4A0A81833E8}" type="presParOf" srcId="{0FBB6D79-AE2D-445F-B115-B22F95B40AA3}" destId="{1BA36B70-5F19-4032-AB19-81769DA15494}" srcOrd="1" destOrd="0" presId="urn:microsoft.com/office/officeart/2005/8/layout/hierarchy1"/>
    <dgm:cxn modelId="{06DAA681-ED65-4B8F-A63D-8C78CB575BE6}" type="presParOf" srcId="{1BA36B70-5F19-4032-AB19-81769DA15494}" destId="{AE0E731A-0FE0-44CB-8136-1E6BFA0753F3}" srcOrd="0" destOrd="0" presId="urn:microsoft.com/office/officeart/2005/8/layout/hierarchy1"/>
    <dgm:cxn modelId="{85736F9A-25CD-4745-8A7E-EEF4D6A8230B}" type="presParOf" srcId="{1BA36B70-5F19-4032-AB19-81769DA15494}" destId="{18B1E2C8-F373-40DA-9344-6FBC9FB3179B}" srcOrd="1" destOrd="0" presId="urn:microsoft.com/office/officeart/2005/8/layout/hierarchy1"/>
    <dgm:cxn modelId="{93A88266-B892-49AE-B34F-2E0853DC072D}" type="presParOf" srcId="{18B1E2C8-F373-40DA-9344-6FBC9FB3179B}" destId="{7AEF37F6-10B3-41D9-A7B2-8253C0666275}" srcOrd="0" destOrd="0" presId="urn:microsoft.com/office/officeart/2005/8/layout/hierarchy1"/>
    <dgm:cxn modelId="{8E3A1B46-875E-4262-B7C2-67AA6377DA3E}" type="presParOf" srcId="{7AEF37F6-10B3-41D9-A7B2-8253C0666275}" destId="{9D4B73B8-717F-4B7F-B80D-159F4256EC1D}" srcOrd="0" destOrd="0" presId="urn:microsoft.com/office/officeart/2005/8/layout/hierarchy1"/>
    <dgm:cxn modelId="{32CC8222-CC1A-4ACC-81F5-4E7F3537B844}" type="presParOf" srcId="{7AEF37F6-10B3-41D9-A7B2-8253C0666275}" destId="{BFDA90AC-6162-45E1-A995-5A315D7107F1}" srcOrd="1" destOrd="0" presId="urn:microsoft.com/office/officeart/2005/8/layout/hierarchy1"/>
    <dgm:cxn modelId="{10E63635-1796-457F-B014-4B918BDE211E}" type="presParOf" srcId="{18B1E2C8-F373-40DA-9344-6FBC9FB3179B}" destId="{4EB142E5-961E-4E8D-8B14-F8F5775E0AE2}" srcOrd="1" destOrd="0" presId="urn:microsoft.com/office/officeart/2005/8/layout/hierarchy1"/>
    <dgm:cxn modelId="{083F682F-B3A4-4A7D-910E-3AE9EBAF43C4}" type="presParOf" srcId="{4EB142E5-961E-4E8D-8B14-F8F5775E0AE2}" destId="{7EB09343-52E8-4779-A31E-47C359F21F47}" srcOrd="0" destOrd="0" presId="urn:microsoft.com/office/officeart/2005/8/layout/hierarchy1"/>
    <dgm:cxn modelId="{D1F77E33-33CC-44C9-A69F-95F8F18C5E15}" type="presParOf" srcId="{4EB142E5-961E-4E8D-8B14-F8F5775E0AE2}" destId="{99444012-7E59-4C00-9E70-E3B764228200}" srcOrd="1" destOrd="0" presId="urn:microsoft.com/office/officeart/2005/8/layout/hierarchy1"/>
    <dgm:cxn modelId="{D44EED70-C9BA-4F9E-9279-47778A3665B2}" type="presParOf" srcId="{99444012-7E59-4C00-9E70-E3B764228200}" destId="{A0FA5F41-053E-4B1B-AB08-0166655472F5}" srcOrd="0" destOrd="0" presId="urn:microsoft.com/office/officeart/2005/8/layout/hierarchy1"/>
    <dgm:cxn modelId="{F895ED92-E66D-4A4F-8978-943C1F7D2A99}" type="presParOf" srcId="{A0FA5F41-053E-4B1B-AB08-0166655472F5}" destId="{D84E9315-F2D8-43B4-9A25-850A63527740}" srcOrd="0" destOrd="0" presId="urn:microsoft.com/office/officeart/2005/8/layout/hierarchy1"/>
    <dgm:cxn modelId="{F531D691-C01B-44CE-98FF-BCF85E08E33F}" type="presParOf" srcId="{A0FA5F41-053E-4B1B-AB08-0166655472F5}" destId="{D74076E9-CA79-43C0-BB96-D36F015FA4C2}" srcOrd="1" destOrd="0" presId="urn:microsoft.com/office/officeart/2005/8/layout/hierarchy1"/>
    <dgm:cxn modelId="{BBF73A1A-D6ED-41EA-A82E-6CBF92F21612}" type="presParOf" srcId="{99444012-7E59-4C00-9E70-E3B764228200}" destId="{C559D7F9-C20F-409A-88AA-A18D546E5A15}" srcOrd="1" destOrd="0" presId="urn:microsoft.com/office/officeart/2005/8/layout/hierarchy1"/>
    <dgm:cxn modelId="{D305A664-F0F9-4D5B-9858-4563E2473AD9}" type="presParOf" srcId="{4EB142E5-961E-4E8D-8B14-F8F5775E0AE2}" destId="{AA630F8B-E6B6-4C2E-BC27-CF4556FD1479}" srcOrd="2" destOrd="0" presId="urn:microsoft.com/office/officeart/2005/8/layout/hierarchy1"/>
    <dgm:cxn modelId="{61ACB0D4-0B12-4D0E-A28B-F2F364BB51C6}" type="presParOf" srcId="{4EB142E5-961E-4E8D-8B14-F8F5775E0AE2}" destId="{BD99A7B7-3D21-4D58-B3C9-BC26069DCC14}" srcOrd="3" destOrd="0" presId="urn:microsoft.com/office/officeart/2005/8/layout/hierarchy1"/>
    <dgm:cxn modelId="{1F3532B5-421B-4CB8-BC62-46D41C1C3CE7}" type="presParOf" srcId="{BD99A7B7-3D21-4D58-B3C9-BC26069DCC14}" destId="{4EC349D6-C1ED-426F-A03E-08441253FBD5}" srcOrd="0" destOrd="0" presId="urn:microsoft.com/office/officeart/2005/8/layout/hierarchy1"/>
    <dgm:cxn modelId="{6D752BB5-27C9-4588-9C78-FEC499680CC8}" type="presParOf" srcId="{4EC349D6-C1ED-426F-A03E-08441253FBD5}" destId="{58530F96-E6EB-44F3-B770-43BA80D6E854}" srcOrd="0" destOrd="0" presId="urn:microsoft.com/office/officeart/2005/8/layout/hierarchy1"/>
    <dgm:cxn modelId="{5688B83B-930C-42BC-A07B-925B31B1753D}" type="presParOf" srcId="{4EC349D6-C1ED-426F-A03E-08441253FBD5}" destId="{E2976E01-796D-44E6-8610-4E7694360015}" srcOrd="1" destOrd="0" presId="urn:microsoft.com/office/officeart/2005/8/layout/hierarchy1"/>
    <dgm:cxn modelId="{DE02D1D4-A674-4536-864D-3D932D5B7755}" type="presParOf" srcId="{BD99A7B7-3D21-4D58-B3C9-BC26069DCC14}" destId="{4CA677BF-A4B7-40E8-BF86-5CCD0BE2614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5A4189-AB4D-4A1F-B7DB-DBB2609961C6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DDD3A282-5FAA-4E9D-8A32-84C15051AF02}">
      <dgm:prSet phldrT="[Testo]"/>
      <dgm:spPr/>
      <dgm:t>
        <a:bodyPr/>
        <a:lstStyle/>
        <a:p>
          <a:r>
            <a:rPr lang="it-IT" dirty="0" smtClean="0"/>
            <a:t>1</a:t>
          </a:r>
          <a:endParaRPr lang="it-IT" dirty="0"/>
        </a:p>
      </dgm:t>
    </dgm:pt>
    <dgm:pt modelId="{6F6A7EE0-AB2E-4362-87B6-B5E26082EA63}" type="parTrans" cxnId="{649E6CF4-52E3-4067-82FA-B382F3543FC3}">
      <dgm:prSet/>
      <dgm:spPr/>
      <dgm:t>
        <a:bodyPr/>
        <a:lstStyle/>
        <a:p>
          <a:endParaRPr lang="it-IT"/>
        </a:p>
      </dgm:t>
    </dgm:pt>
    <dgm:pt modelId="{9329D78F-CE09-41DF-A0E5-04527CB50D49}" type="sibTrans" cxnId="{649E6CF4-52E3-4067-82FA-B382F3543FC3}">
      <dgm:prSet/>
      <dgm:spPr/>
      <dgm:t>
        <a:bodyPr/>
        <a:lstStyle/>
        <a:p>
          <a:endParaRPr lang="it-IT"/>
        </a:p>
      </dgm:t>
    </dgm:pt>
    <dgm:pt modelId="{1C5DB5C4-2A7D-4010-AEFB-D55933D37BA0}">
      <dgm:prSet phldrT="[Testo]"/>
      <dgm:spPr/>
      <dgm:t>
        <a:bodyPr/>
        <a:lstStyle/>
        <a:p>
          <a:r>
            <a:rPr lang="it-IT" dirty="0" smtClean="0"/>
            <a:t>allegandola nei modelli di iscrizione e/o preiscrizione</a:t>
          </a:r>
          <a:endParaRPr lang="it-IT" dirty="0"/>
        </a:p>
      </dgm:t>
    </dgm:pt>
    <dgm:pt modelId="{159A867F-897F-4006-B299-82076542037B}" type="parTrans" cxnId="{56B87B0A-CA1F-441A-8F32-16E7E88F9B89}">
      <dgm:prSet/>
      <dgm:spPr/>
      <dgm:t>
        <a:bodyPr/>
        <a:lstStyle/>
        <a:p>
          <a:endParaRPr lang="it-IT"/>
        </a:p>
      </dgm:t>
    </dgm:pt>
    <dgm:pt modelId="{A0CFE791-8A57-48DA-9C64-04270327AC2C}" type="sibTrans" cxnId="{56B87B0A-CA1F-441A-8F32-16E7E88F9B89}">
      <dgm:prSet/>
      <dgm:spPr/>
      <dgm:t>
        <a:bodyPr/>
        <a:lstStyle/>
        <a:p>
          <a:endParaRPr lang="it-IT"/>
        </a:p>
      </dgm:t>
    </dgm:pt>
    <dgm:pt modelId="{54DD192A-50DB-4410-AE7F-A3BF20247A7A}">
      <dgm:prSet phldrT="[Testo]"/>
      <dgm:spPr/>
      <dgm:t>
        <a:bodyPr/>
        <a:lstStyle/>
        <a:p>
          <a:r>
            <a:rPr lang="it-IT" dirty="0" smtClean="0"/>
            <a:t>2</a:t>
          </a:r>
          <a:endParaRPr lang="it-IT" dirty="0"/>
        </a:p>
      </dgm:t>
    </dgm:pt>
    <dgm:pt modelId="{AEC9655F-EAD6-4F06-B811-8F03ADF74674}" type="parTrans" cxnId="{9E1EDFD5-2BB1-448C-B7D0-54F558EC1D2A}">
      <dgm:prSet/>
      <dgm:spPr/>
      <dgm:t>
        <a:bodyPr/>
        <a:lstStyle/>
        <a:p>
          <a:endParaRPr lang="it-IT"/>
        </a:p>
      </dgm:t>
    </dgm:pt>
    <dgm:pt modelId="{470CAB9D-E591-4E91-8587-C9CCB14BE947}" type="sibTrans" cxnId="{9E1EDFD5-2BB1-448C-B7D0-54F558EC1D2A}">
      <dgm:prSet/>
      <dgm:spPr/>
      <dgm:t>
        <a:bodyPr/>
        <a:lstStyle/>
        <a:p>
          <a:endParaRPr lang="it-IT"/>
        </a:p>
      </dgm:t>
    </dgm:pt>
    <dgm:pt modelId="{19D02B16-3F3C-4FD2-B781-81CCFDD9DBBB}">
      <dgm:prSet phldrT="[Testo]"/>
      <dgm:spPr/>
      <dgm:t>
        <a:bodyPr/>
        <a:lstStyle/>
        <a:p>
          <a:r>
            <a:rPr lang="it-IT" dirty="0" smtClean="0"/>
            <a:t>spedendola via e-mail (ed archiviando le mail inviate)</a:t>
          </a:r>
          <a:endParaRPr lang="it-IT" dirty="0"/>
        </a:p>
      </dgm:t>
    </dgm:pt>
    <dgm:pt modelId="{3C69641D-6E4B-4D06-9BBC-1EFBF6AAB69E}" type="parTrans" cxnId="{EF483B23-C9EF-4A56-A79C-303D049B1819}">
      <dgm:prSet/>
      <dgm:spPr/>
      <dgm:t>
        <a:bodyPr/>
        <a:lstStyle/>
        <a:p>
          <a:endParaRPr lang="it-IT"/>
        </a:p>
      </dgm:t>
    </dgm:pt>
    <dgm:pt modelId="{AD541287-02F7-4FB7-8F87-A0089FC6BDA0}" type="sibTrans" cxnId="{EF483B23-C9EF-4A56-A79C-303D049B1819}">
      <dgm:prSet/>
      <dgm:spPr/>
      <dgm:t>
        <a:bodyPr/>
        <a:lstStyle/>
        <a:p>
          <a:endParaRPr lang="it-IT"/>
        </a:p>
      </dgm:t>
    </dgm:pt>
    <dgm:pt modelId="{B8968259-FBD8-48C2-906E-4B04DEA051E6}">
      <dgm:prSet phldrT="[Testo]"/>
      <dgm:spPr/>
      <dgm:t>
        <a:bodyPr/>
        <a:lstStyle/>
        <a:p>
          <a:r>
            <a:rPr lang="it-IT" dirty="0" smtClean="0"/>
            <a:t>3</a:t>
          </a:r>
          <a:endParaRPr lang="it-IT" dirty="0"/>
        </a:p>
      </dgm:t>
    </dgm:pt>
    <dgm:pt modelId="{1F4245F6-8B67-4B04-B0A7-CCBC2C4FC34D}" type="parTrans" cxnId="{729D7257-B06B-4559-B05B-6C54FF6EA670}">
      <dgm:prSet/>
      <dgm:spPr/>
      <dgm:t>
        <a:bodyPr/>
        <a:lstStyle/>
        <a:p>
          <a:endParaRPr lang="it-IT"/>
        </a:p>
      </dgm:t>
    </dgm:pt>
    <dgm:pt modelId="{77EA3721-0C21-450F-A835-B931543778C9}" type="sibTrans" cxnId="{729D7257-B06B-4559-B05B-6C54FF6EA670}">
      <dgm:prSet/>
      <dgm:spPr/>
      <dgm:t>
        <a:bodyPr/>
        <a:lstStyle/>
        <a:p>
          <a:endParaRPr lang="it-IT"/>
        </a:p>
      </dgm:t>
    </dgm:pt>
    <dgm:pt modelId="{EB9A7D52-7FE8-4FA2-8D06-8C0FC6448120}">
      <dgm:prSet phldrT="[Testo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dirty="0" smtClean="0"/>
            <a:t> inserendola </a:t>
          </a:r>
          <a:r>
            <a:rPr lang="it-IT" smtClean="0"/>
            <a:t>sul sito</a:t>
          </a:r>
          <a:endParaRPr lang="it-IT" dirty="0" smtClean="0"/>
        </a:p>
        <a:p>
          <a:pPr marL="114300" indent="0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it-IT" dirty="0"/>
        </a:p>
      </dgm:t>
    </dgm:pt>
    <dgm:pt modelId="{A5E231A6-47FA-4D2C-BEBA-0935C7DFEEB8}" type="parTrans" cxnId="{845D1F67-EF32-4508-BB03-DEDA1869DAC7}">
      <dgm:prSet/>
      <dgm:spPr/>
      <dgm:t>
        <a:bodyPr/>
        <a:lstStyle/>
        <a:p>
          <a:endParaRPr lang="it-IT"/>
        </a:p>
      </dgm:t>
    </dgm:pt>
    <dgm:pt modelId="{C24D4641-7934-4010-A286-0B88D76CF8E6}" type="sibTrans" cxnId="{845D1F67-EF32-4508-BB03-DEDA1869DAC7}">
      <dgm:prSet/>
      <dgm:spPr/>
      <dgm:t>
        <a:bodyPr/>
        <a:lstStyle/>
        <a:p>
          <a:endParaRPr lang="it-IT"/>
        </a:p>
      </dgm:t>
    </dgm:pt>
    <dgm:pt modelId="{6AB1C84A-989F-4702-8D4B-BF6E595DE524}" type="pres">
      <dgm:prSet presAssocID="{2C5A4189-AB4D-4A1F-B7DB-DBB2609961C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BD23ECE8-C7E4-4563-BCEE-3E59983C2ED0}" type="pres">
      <dgm:prSet presAssocID="{DDD3A282-5FAA-4E9D-8A32-84C15051AF02}" presName="composite" presStyleCnt="0"/>
      <dgm:spPr/>
    </dgm:pt>
    <dgm:pt modelId="{73B62879-FD67-4BDF-96B1-A26C77917621}" type="pres">
      <dgm:prSet presAssocID="{DDD3A282-5FAA-4E9D-8A32-84C15051AF02}" presName="parentText" presStyleLbl="alignNode1" presStyleIdx="0" presStyleCnt="3" custLinFactNeighborX="-1166" custLinFactNeighborY="-163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F4D10D6-B64C-4855-8230-BF53E725EE22}" type="pres">
      <dgm:prSet presAssocID="{DDD3A282-5FAA-4E9D-8A32-84C15051AF02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D28BAA7-E067-4D80-BF10-68DFDEB41E8F}" type="pres">
      <dgm:prSet presAssocID="{9329D78F-CE09-41DF-A0E5-04527CB50D49}" presName="sp" presStyleCnt="0"/>
      <dgm:spPr/>
    </dgm:pt>
    <dgm:pt modelId="{D06A6702-8153-4984-AA7B-6F5DB1992C08}" type="pres">
      <dgm:prSet presAssocID="{54DD192A-50DB-4410-AE7F-A3BF20247A7A}" presName="composite" presStyleCnt="0"/>
      <dgm:spPr/>
    </dgm:pt>
    <dgm:pt modelId="{461ADBD7-31DA-4377-96B5-7F3404A1D76C}" type="pres">
      <dgm:prSet presAssocID="{54DD192A-50DB-4410-AE7F-A3BF20247A7A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22DB7B1-E30A-47D9-AEE6-4632178BCE73}" type="pres">
      <dgm:prSet presAssocID="{54DD192A-50DB-4410-AE7F-A3BF20247A7A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E9A28F2-0294-40D7-BFA0-6FBE007A463F}" type="pres">
      <dgm:prSet presAssocID="{470CAB9D-E591-4E91-8587-C9CCB14BE947}" presName="sp" presStyleCnt="0"/>
      <dgm:spPr/>
    </dgm:pt>
    <dgm:pt modelId="{7800DA43-16D8-48BF-9061-AC1748EA02A9}" type="pres">
      <dgm:prSet presAssocID="{B8968259-FBD8-48C2-906E-4B04DEA051E6}" presName="composite" presStyleCnt="0"/>
      <dgm:spPr/>
    </dgm:pt>
    <dgm:pt modelId="{7A60C41B-0CEF-44C3-B4C2-0B36688AD437}" type="pres">
      <dgm:prSet presAssocID="{B8968259-FBD8-48C2-906E-4B04DEA051E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AFEDC2C-155F-4001-8745-93A61EA8095A}" type="pres">
      <dgm:prSet presAssocID="{B8968259-FBD8-48C2-906E-4B04DEA051E6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A5530773-8D2C-4A94-B294-A22C132B131A}" type="presOf" srcId="{2C5A4189-AB4D-4A1F-B7DB-DBB2609961C6}" destId="{6AB1C84A-989F-4702-8D4B-BF6E595DE524}" srcOrd="0" destOrd="0" presId="urn:microsoft.com/office/officeart/2005/8/layout/chevron2"/>
    <dgm:cxn modelId="{F2137D93-AAD5-4669-9F45-D505DB884D80}" type="presOf" srcId="{EB9A7D52-7FE8-4FA2-8D06-8C0FC6448120}" destId="{6AFEDC2C-155F-4001-8745-93A61EA8095A}" srcOrd="0" destOrd="0" presId="urn:microsoft.com/office/officeart/2005/8/layout/chevron2"/>
    <dgm:cxn modelId="{56B87B0A-CA1F-441A-8F32-16E7E88F9B89}" srcId="{DDD3A282-5FAA-4E9D-8A32-84C15051AF02}" destId="{1C5DB5C4-2A7D-4010-AEFB-D55933D37BA0}" srcOrd="0" destOrd="0" parTransId="{159A867F-897F-4006-B299-82076542037B}" sibTransId="{A0CFE791-8A57-48DA-9C64-04270327AC2C}"/>
    <dgm:cxn modelId="{9E1EDFD5-2BB1-448C-B7D0-54F558EC1D2A}" srcId="{2C5A4189-AB4D-4A1F-B7DB-DBB2609961C6}" destId="{54DD192A-50DB-4410-AE7F-A3BF20247A7A}" srcOrd="1" destOrd="0" parTransId="{AEC9655F-EAD6-4F06-B811-8F03ADF74674}" sibTransId="{470CAB9D-E591-4E91-8587-C9CCB14BE947}"/>
    <dgm:cxn modelId="{9C150EEF-8D26-4DD7-A386-61AC808A7B59}" type="presOf" srcId="{DDD3A282-5FAA-4E9D-8A32-84C15051AF02}" destId="{73B62879-FD67-4BDF-96B1-A26C77917621}" srcOrd="0" destOrd="0" presId="urn:microsoft.com/office/officeart/2005/8/layout/chevron2"/>
    <dgm:cxn modelId="{61CE1596-2DAD-4E05-ABD5-42FAE1DA47EB}" type="presOf" srcId="{1C5DB5C4-2A7D-4010-AEFB-D55933D37BA0}" destId="{AF4D10D6-B64C-4855-8230-BF53E725EE22}" srcOrd="0" destOrd="0" presId="urn:microsoft.com/office/officeart/2005/8/layout/chevron2"/>
    <dgm:cxn modelId="{1D647FE7-1D66-4676-BC30-D3371E3C34D5}" type="presOf" srcId="{54DD192A-50DB-4410-AE7F-A3BF20247A7A}" destId="{461ADBD7-31DA-4377-96B5-7F3404A1D76C}" srcOrd="0" destOrd="0" presId="urn:microsoft.com/office/officeart/2005/8/layout/chevron2"/>
    <dgm:cxn modelId="{769819DB-7831-4703-BF1D-62F8B4CFFDA8}" type="presOf" srcId="{B8968259-FBD8-48C2-906E-4B04DEA051E6}" destId="{7A60C41B-0CEF-44C3-B4C2-0B36688AD437}" srcOrd="0" destOrd="0" presId="urn:microsoft.com/office/officeart/2005/8/layout/chevron2"/>
    <dgm:cxn modelId="{D6195F7C-470C-4E10-8B5D-0F211994980F}" type="presOf" srcId="{19D02B16-3F3C-4FD2-B781-81CCFDD9DBBB}" destId="{C22DB7B1-E30A-47D9-AEE6-4632178BCE73}" srcOrd="0" destOrd="0" presId="urn:microsoft.com/office/officeart/2005/8/layout/chevron2"/>
    <dgm:cxn modelId="{845D1F67-EF32-4508-BB03-DEDA1869DAC7}" srcId="{B8968259-FBD8-48C2-906E-4B04DEA051E6}" destId="{EB9A7D52-7FE8-4FA2-8D06-8C0FC6448120}" srcOrd="0" destOrd="0" parTransId="{A5E231A6-47FA-4D2C-BEBA-0935C7DFEEB8}" sibTransId="{C24D4641-7934-4010-A286-0B88D76CF8E6}"/>
    <dgm:cxn modelId="{729D7257-B06B-4559-B05B-6C54FF6EA670}" srcId="{2C5A4189-AB4D-4A1F-B7DB-DBB2609961C6}" destId="{B8968259-FBD8-48C2-906E-4B04DEA051E6}" srcOrd="2" destOrd="0" parTransId="{1F4245F6-8B67-4B04-B0A7-CCBC2C4FC34D}" sibTransId="{77EA3721-0C21-450F-A835-B931543778C9}"/>
    <dgm:cxn modelId="{649E6CF4-52E3-4067-82FA-B382F3543FC3}" srcId="{2C5A4189-AB4D-4A1F-B7DB-DBB2609961C6}" destId="{DDD3A282-5FAA-4E9D-8A32-84C15051AF02}" srcOrd="0" destOrd="0" parTransId="{6F6A7EE0-AB2E-4362-87B6-B5E26082EA63}" sibTransId="{9329D78F-CE09-41DF-A0E5-04527CB50D49}"/>
    <dgm:cxn modelId="{EF483B23-C9EF-4A56-A79C-303D049B1819}" srcId="{54DD192A-50DB-4410-AE7F-A3BF20247A7A}" destId="{19D02B16-3F3C-4FD2-B781-81CCFDD9DBBB}" srcOrd="0" destOrd="0" parTransId="{3C69641D-6E4B-4D06-9BBC-1EFBF6AAB69E}" sibTransId="{AD541287-02F7-4FB7-8F87-A0089FC6BDA0}"/>
    <dgm:cxn modelId="{8E51390C-B8FC-41FC-B0F6-DE82E2D78162}" type="presParOf" srcId="{6AB1C84A-989F-4702-8D4B-BF6E595DE524}" destId="{BD23ECE8-C7E4-4563-BCEE-3E59983C2ED0}" srcOrd="0" destOrd="0" presId="urn:microsoft.com/office/officeart/2005/8/layout/chevron2"/>
    <dgm:cxn modelId="{C97B2244-FF98-4D6B-8037-BDB31D1BAB33}" type="presParOf" srcId="{BD23ECE8-C7E4-4563-BCEE-3E59983C2ED0}" destId="{73B62879-FD67-4BDF-96B1-A26C77917621}" srcOrd="0" destOrd="0" presId="urn:microsoft.com/office/officeart/2005/8/layout/chevron2"/>
    <dgm:cxn modelId="{7113D380-FD7D-4F58-90B9-A8F1EF9E9ED3}" type="presParOf" srcId="{BD23ECE8-C7E4-4563-BCEE-3E59983C2ED0}" destId="{AF4D10D6-B64C-4855-8230-BF53E725EE22}" srcOrd="1" destOrd="0" presId="urn:microsoft.com/office/officeart/2005/8/layout/chevron2"/>
    <dgm:cxn modelId="{469FC857-8D7B-4976-91D2-4B26FA24F426}" type="presParOf" srcId="{6AB1C84A-989F-4702-8D4B-BF6E595DE524}" destId="{7D28BAA7-E067-4D80-BF10-68DFDEB41E8F}" srcOrd="1" destOrd="0" presId="urn:microsoft.com/office/officeart/2005/8/layout/chevron2"/>
    <dgm:cxn modelId="{93A862BA-1834-4BAD-BECD-F92051B7BFEF}" type="presParOf" srcId="{6AB1C84A-989F-4702-8D4B-BF6E595DE524}" destId="{D06A6702-8153-4984-AA7B-6F5DB1992C08}" srcOrd="2" destOrd="0" presId="urn:microsoft.com/office/officeart/2005/8/layout/chevron2"/>
    <dgm:cxn modelId="{9DE431EA-03B4-4A24-B71D-DBA5C293CF0C}" type="presParOf" srcId="{D06A6702-8153-4984-AA7B-6F5DB1992C08}" destId="{461ADBD7-31DA-4377-96B5-7F3404A1D76C}" srcOrd="0" destOrd="0" presId="urn:microsoft.com/office/officeart/2005/8/layout/chevron2"/>
    <dgm:cxn modelId="{A51D09BE-F428-40B0-8C66-B7306E631FC3}" type="presParOf" srcId="{D06A6702-8153-4984-AA7B-6F5DB1992C08}" destId="{C22DB7B1-E30A-47D9-AEE6-4632178BCE73}" srcOrd="1" destOrd="0" presId="urn:microsoft.com/office/officeart/2005/8/layout/chevron2"/>
    <dgm:cxn modelId="{2E8C534A-E711-416B-8A7A-52619037693F}" type="presParOf" srcId="{6AB1C84A-989F-4702-8D4B-BF6E595DE524}" destId="{6E9A28F2-0294-40D7-BFA0-6FBE007A463F}" srcOrd="3" destOrd="0" presId="urn:microsoft.com/office/officeart/2005/8/layout/chevron2"/>
    <dgm:cxn modelId="{25A41217-002B-4BF3-9B25-158722780A1B}" type="presParOf" srcId="{6AB1C84A-989F-4702-8D4B-BF6E595DE524}" destId="{7800DA43-16D8-48BF-9061-AC1748EA02A9}" srcOrd="4" destOrd="0" presId="urn:microsoft.com/office/officeart/2005/8/layout/chevron2"/>
    <dgm:cxn modelId="{2387FB12-E01B-40A2-A996-DBFF2EB307AB}" type="presParOf" srcId="{7800DA43-16D8-48BF-9061-AC1748EA02A9}" destId="{7A60C41B-0CEF-44C3-B4C2-0B36688AD437}" srcOrd="0" destOrd="0" presId="urn:microsoft.com/office/officeart/2005/8/layout/chevron2"/>
    <dgm:cxn modelId="{12853CC5-A231-42EF-AB11-2C1415ACD1BC}" type="presParOf" srcId="{7800DA43-16D8-48BF-9061-AC1748EA02A9}" destId="{6AFEDC2C-155F-4001-8745-93A61EA8095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EECC04C-F6E8-45A4-B7F6-D92F42AFC921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2A0ADFB9-7C7C-4F00-AC54-CAEE170158AE}">
      <dgm:prSet phldrT="[Testo]" custT="1"/>
      <dgm:spPr/>
      <dgm:t>
        <a:bodyPr/>
        <a:lstStyle/>
        <a:p>
          <a:pPr algn="ctr"/>
          <a:r>
            <a:rPr lang="it-IT" sz="1800" b="1" dirty="0" smtClean="0"/>
            <a:t>PASSWORD</a:t>
          </a:r>
          <a:endParaRPr lang="it-IT" sz="1800" b="1" dirty="0"/>
        </a:p>
      </dgm:t>
    </dgm:pt>
    <dgm:pt modelId="{D7138AB7-67AA-4412-B13B-8BEFA17D4F6E}" type="parTrans" cxnId="{97256658-9193-47B1-AFD4-9B19FF3A639B}">
      <dgm:prSet/>
      <dgm:spPr/>
      <dgm:t>
        <a:bodyPr/>
        <a:lstStyle/>
        <a:p>
          <a:endParaRPr lang="it-IT"/>
        </a:p>
      </dgm:t>
    </dgm:pt>
    <dgm:pt modelId="{F571343E-B563-4A37-A640-57C7F71122D3}" type="sibTrans" cxnId="{97256658-9193-47B1-AFD4-9B19FF3A639B}">
      <dgm:prSet/>
      <dgm:spPr/>
      <dgm:t>
        <a:bodyPr/>
        <a:lstStyle/>
        <a:p>
          <a:endParaRPr lang="it-IT"/>
        </a:p>
      </dgm:t>
    </dgm:pt>
    <dgm:pt modelId="{890E00E9-478D-4436-BFD2-6657EF524437}">
      <dgm:prSet phldrT="[Testo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600" dirty="0" smtClean="0"/>
            <a:t>Strettamente riservata, può essere composta da lettere, numeri e caratteri speciali e non deve contenere riferimenti riconducibili all’incaricato</a:t>
          </a:r>
          <a:endParaRPr lang="it-IT" sz="1200" dirty="0"/>
        </a:p>
      </dgm:t>
    </dgm:pt>
    <dgm:pt modelId="{F3A73F23-4E86-4942-B9CA-E68DBCC6C419}" type="parTrans" cxnId="{2D1D309E-C9A2-4F28-9367-5F6262D5713C}">
      <dgm:prSet/>
      <dgm:spPr/>
      <dgm:t>
        <a:bodyPr/>
        <a:lstStyle/>
        <a:p>
          <a:endParaRPr lang="it-IT"/>
        </a:p>
      </dgm:t>
    </dgm:pt>
    <dgm:pt modelId="{B266FC4B-D439-485B-A3BE-CE8111545701}" type="sibTrans" cxnId="{2D1D309E-C9A2-4F28-9367-5F6262D5713C}">
      <dgm:prSet/>
      <dgm:spPr/>
      <dgm:t>
        <a:bodyPr/>
        <a:lstStyle/>
        <a:p>
          <a:endParaRPr lang="it-IT"/>
        </a:p>
      </dgm:t>
    </dgm:pt>
    <dgm:pt modelId="{173249AE-7E38-43EC-9D6D-78DA27DBA0D3}">
      <dgm:prSet phldrT="[Testo]" custT="1"/>
      <dgm:spPr/>
      <dgm:t>
        <a:bodyPr/>
        <a:lstStyle/>
        <a:p>
          <a:pPr algn="ctr"/>
          <a:r>
            <a:rPr lang="it-IT" sz="1600" dirty="0" smtClean="0"/>
            <a:t>Modificarla ogni 6 mesi. In caso di trattamento di dati sensibili o giudiziari modificarla ogni 3 mesi.</a:t>
          </a:r>
          <a:endParaRPr lang="it-IT" sz="1600" dirty="0"/>
        </a:p>
      </dgm:t>
    </dgm:pt>
    <dgm:pt modelId="{4B2764AF-3355-4CF4-A417-599B54886390}" type="parTrans" cxnId="{A68EA9C8-49F1-4A93-A111-3C804395FD38}">
      <dgm:prSet/>
      <dgm:spPr/>
      <dgm:t>
        <a:bodyPr/>
        <a:lstStyle/>
        <a:p>
          <a:endParaRPr lang="it-IT"/>
        </a:p>
      </dgm:t>
    </dgm:pt>
    <dgm:pt modelId="{F5AE9AD7-89FF-495C-9ABF-2A66E06EC71E}" type="sibTrans" cxnId="{A68EA9C8-49F1-4A93-A111-3C804395FD38}">
      <dgm:prSet/>
      <dgm:spPr/>
      <dgm:t>
        <a:bodyPr/>
        <a:lstStyle/>
        <a:p>
          <a:endParaRPr lang="it-IT"/>
        </a:p>
      </dgm:t>
    </dgm:pt>
    <dgm:pt modelId="{EF0E9007-C147-484A-9473-1267A9BE204F}">
      <dgm:prSet phldrT="[Testo]" custT="1"/>
      <dgm:spPr/>
      <dgm:t>
        <a:bodyPr/>
        <a:lstStyle/>
        <a:p>
          <a:r>
            <a:rPr lang="it-IT" sz="1600" dirty="0" smtClean="0"/>
            <a:t>Sostituirla se si sospetta che qualcuno l’abbia</a:t>
          </a:r>
          <a:r>
            <a:rPr lang="it-IT" sz="1300" dirty="0" smtClean="0"/>
            <a:t> scoperta</a:t>
          </a:r>
          <a:endParaRPr lang="it-IT" sz="1300" dirty="0"/>
        </a:p>
      </dgm:t>
    </dgm:pt>
    <dgm:pt modelId="{BE1E5732-0378-4606-B174-BA17DF5A1FF3}" type="parTrans" cxnId="{05AC0838-749F-4133-BF5B-235728C9D71B}">
      <dgm:prSet/>
      <dgm:spPr/>
      <dgm:t>
        <a:bodyPr/>
        <a:lstStyle/>
        <a:p>
          <a:endParaRPr lang="it-IT"/>
        </a:p>
      </dgm:t>
    </dgm:pt>
    <dgm:pt modelId="{B43E6967-873F-4F99-97ED-5FA314CF4F79}" type="sibTrans" cxnId="{05AC0838-749F-4133-BF5B-235728C9D71B}">
      <dgm:prSet/>
      <dgm:spPr/>
      <dgm:t>
        <a:bodyPr/>
        <a:lstStyle/>
        <a:p>
          <a:endParaRPr lang="it-IT"/>
        </a:p>
      </dgm:t>
    </dgm:pt>
    <dgm:pt modelId="{D7B00A95-991A-4610-ACC5-94FD46E2950B}">
      <dgm:prSet phldrT="[Testo]" custT="1"/>
      <dgm:spPr/>
      <dgm:t>
        <a:bodyPr/>
        <a:lstStyle/>
        <a:p>
          <a:pPr algn="ctr"/>
          <a:r>
            <a:rPr lang="it-IT" sz="1600" dirty="0" smtClean="0"/>
            <a:t>Non trascriverla su supporti facilmente accessibili a terzi</a:t>
          </a:r>
          <a:endParaRPr lang="it-IT" sz="1600" dirty="0"/>
        </a:p>
      </dgm:t>
    </dgm:pt>
    <dgm:pt modelId="{E1699B55-CC59-405D-9EB5-6B024850D0D6}" type="parTrans" cxnId="{609BE7CA-9DB9-47A4-977C-6B10C54F71BF}">
      <dgm:prSet/>
      <dgm:spPr/>
      <dgm:t>
        <a:bodyPr/>
        <a:lstStyle/>
        <a:p>
          <a:endParaRPr lang="it-IT"/>
        </a:p>
      </dgm:t>
    </dgm:pt>
    <dgm:pt modelId="{FD94286B-99C3-4060-832C-B656F9C0ACD7}" type="sibTrans" cxnId="{609BE7CA-9DB9-47A4-977C-6B10C54F71BF}">
      <dgm:prSet/>
      <dgm:spPr/>
      <dgm:t>
        <a:bodyPr/>
        <a:lstStyle/>
        <a:p>
          <a:endParaRPr lang="it-IT"/>
        </a:p>
      </dgm:t>
    </dgm:pt>
    <dgm:pt modelId="{321584D9-CBFF-4A2A-B280-9B2E257F419E}" type="pres">
      <dgm:prSet presAssocID="{3EECC04C-F6E8-45A4-B7F6-D92F42AFC921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8B0E86AA-9709-4305-9804-177276D08D5D}" type="pres">
      <dgm:prSet presAssocID="{3EECC04C-F6E8-45A4-B7F6-D92F42AFC921}" presName="radial" presStyleCnt="0">
        <dgm:presLayoutVars>
          <dgm:animLvl val="ctr"/>
        </dgm:presLayoutVars>
      </dgm:prSet>
      <dgm:spPr/>
    </dgm:pt>
    <dgm:pt modelId="{0DE1539A-F6C5-4FA4-B3F3-26424FFB1BEC}" type="pres">
      <dgm:prSet presAssocID="{2A0ADFB9-7C7C-4F00-AC54-CAEE170158AE}" presName="centerShape" presStyleLbl="vennNode1" presStyleIdx="0" presStyleCnt="5" custScaleX="109512" custScaleY="85536" custLinFactNeighborX="-1210" custLinFactNeighborY="254"/>
      <dgm:spPr/>
      <dgm:t>
        <a:bodyPr/>
        <a:lstStyle/>
        <a:p>
          <a:endParaRPr lang="it-IT"/>
        </a:p>
      </dgm:t>
    </dgm:pt>
    <dgm:pt modelId="{6FC86DA7-FB4A-41B9-85F8-2BD2528F1951}" type="pres">
      <dgm:prSet presAssocID="{890E00E9-478D-4436-BFD2-6657EF524437}" presName="node" presStyleLbl="vennNode1" presStyleIdx="1" presStyleCnt="5" custScaleX="400730" custScaleY="16138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1FAE35C-461B-498A-88D6-A5B220BD12A6}" type="pres">
      <dgm:prSet presAssocID="{173249AE-7E38-43EC-9D6D-78DA27DBA0D3}" presName="node" presStyleLbl="vennNode1" presStyleIdx="2" presStyleCnt="5" custScaleX="272173" custScaleY="161612" custRadScaleRad="158132" custRadScaleInc="-48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F8FB64A-089E-475D-B37D-B1342B64B8AF}" type="pres">
      <dgm:prSet presAssocID="{EF0E9007-C147-484A-9473-1267A9BE204F}" presName="node" presStyleLbl="vennNode1" presStyleIdx="3" presStyleCnt="5" custScaleX="223244" custScaleY="133718" custRadScaleRad="92212" custRadScaleInc="41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542CD0C-3948-4E81-86CB-19445FAFA908}" type="pres">
      <dgm:prSet presAssocID="{D7B00A95-991A-4610-ACC5-94FD46E2950B}" presName="node" presStyleLbl="vennNode1" presStyleIdx="4" presStyleCnt="5" custScaleX="258105" custScaleY="148287" custRadScaleRad="144486" custRadScaleInc="137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DA7B38F5-C403-4977-946C-73898CA7FBE1}" type="presOf" srcId="{3EECC04C-F6E8-45A4-B7F6-D92F42AFC921}" destId="{321584D9-CBFF-4A2A-B280-9B2E257F419E}" srcOrd="0" destOrd="0" presId="urn:microsoft.com/office/officeart/2005/8/layout/radial3"/>
    <dgm:cxn modelId="{A68EA9C8-49F1-4A93-A111-3C804395FD38}" srcId="{2A0ADFB9-7C7C-4F00-AC54-CAEE170158AE}" destId="{173249AE-7E38-43EC-9D6D-78DA27DBA0D3}" srcOrd="1" destOrd="0" parTransId="{4B2764AF-3355-4CF4-A417-599B54886390}" sibTransId="{F5AE9AD7-89FF-495C-9ABF-2A66E06EC71E}"/>
    <dgm:cxn modelId="{44414FB1-14C0-4035-8011-3081E8990855}" type="presOf" srcId="{890E00E9-478D-4436-BFD2-6657EF524437}" destId="{6FC86DA7-FB4A-41B9-85F8-2BD2528F1951}" srcOrd="0" destOrd="0" presId="urn:microsoft.com/office/officeart/2005/8/layout/radial3"/>
    <dgm:cxn modelId="{609BE7CA-9DB9-47A4-977C-6B10C54F71BF}" srcId="{2A0ADFB9-7C7C-4F00-AC54-CAEE170158AE}" destId="{D7B00A95-991A-4610-ACC5-94FD46E2950B}" srcOrd="3" destOrd="0" parTransId="{E1699B55-CC59-405D-9EB5-6B024850D0D6}" sibTransId="{FD94286B-99C3-4060-832C-B656F9C0ACD7}"/>
    <dgm:cxn modelId="{2D1D309E-C9A2-4F28-9367-5F6262D5713C}" srcId="{2A0ADFB9-7C7C-4F00-AC54-CAEE170158AE}" destId="{890E00E9-478D-4436-BFD2-6657EF524437}" srcOrd="0" destOrd="0" parTransId="{F3A73F23-4E86-4942-B9CA-E68DBCC6C419}" sibTransId="{B266FC4B-D439-485B-A3BE-CE8111545701}"/>
    <dgm:cxn modelId="{05AC0838-749F-4133-BF5B-235728C9D71B}" srcId="{2A0ADFB9-7C7C-4F00-AC54-CAEE170158AE}" destId="{EF0E9007-C147-484A-9473-1267A9BE204F}" srcOrd="2" destOrd="0" parTransId="{BE1E5732-0378-4606-B174-BA17DF5A1FF3}" sibTransId="{B43E6967-873F-4F99-97ED-5FA314CF4F79}"/>
    <dgm:cxn modelId="{5320F4CC-08DE-4E3B-AF39-A1BAE819D5BE}" type="presOf" srcId="{2A0ADFB9-7C7C-4F00-AC54-CAEE170158AE}" destId="{0DE1539A-F6C5-4FA4-B3F3-26424FFB1BEC}" srcOrd="0" destOrd="0" presId="urn:microsoft.com/office/officeart/2005/8/layout/radial3"/>
    <dgm:cxn modelId="{B7755546-168D-4CDD-8879-1A21EE263F2C}" type="presOf" srcId="{D7B00A95-991A-4610-ACC5-94FD46E2950B}" destId="{7542CD0C-3948-4E81-86CB-19445FAFA908}" srcOrd="0" destOrd="0" presId="urn:microsoft.com/office/officeart/2005/8/layout/radial3"/>
    <dgm:cxn modelId="{392EBFFC-B4C7-4561-8B3B-42AE8B8F035C}" type="presOf" srcId="{173249AE-7E38-43EC-9D6D-78DA27DBA0D3}" destId="{91FAE35C-461B-498A-88D6-A5B220BD12A6}" srcOrd="0" destOrd="0" presId="urn:microsoft.com/office/officeart/2005/8/layout/radial3"/>
    <dgm:cxn modelId="{96AE58D3-CA60-4604-BDE6-46C79F1B7E76}" type="presOf" srcId="{EF0E9007-C147-484A-9473-1267A9BE204F}" destId="{FF8FB64A-089E-475D-B37D-B1342B64B8AF}" srcOrd="0" destOrd="0" presId="urn:microsoft.com/office/officeart/2005/8/layout/radial3"/>
    <dgm:cxn modelId="{97256658-9193-47B1-AFD4-9B19FF3A639B}" srcId="{3EECC04C-F6E8-45A4-B7F6-D92F42AFC921}" destId="{2A0ADFB9-7C7C-4F00-AC54-CAEE170158AE}" srcOrd="0" destOrd="0" parTransId="{D7138AB7-67AA-4412-B13B-8BEFA17D4F6E}" sibTransId="{F571343E-B563-4A37-A640-57C7F71122D3}"/>
    <dgm:cxn modelId="{016A37A2-181A-4FCC-B837-85EE9CA52A78}" type="presParOf" srcId="{321584D9-CBFF-4A2A-B280-9B2E257F419E}" destId="{8B0E86AA-9709-4305-9804-177276D08D5D}" srcOrd="0" destOrd="0" presId="urn:microsoft.com/office/officeart/2005/8/layout/radial3"/>
    <dgm:cxn modelId="{4A48E675-10DD-4E26-B04E-1A079BAB1594}" type="presParOf" srcId="{8B0E86AA-9709-4305-9804-177276D08D5D}" destId="{0DE1539A-F6C5-4FA4-B3F3-26424FFB1BEC}" srcOrd="0" destOrd="0" presId="urn:microsoft.com/office/officeart/2005/8/layout/radial3"/>
    <dgm:cxn modelId="{9CB4B8A1-CA4A-46A3-902E-6EC20905BD3C}" type="presParOf" srcId="{8B0E86AA-9709-4305-9804-177276D08D5D}" destId="{6FC86DA7-FB4A-41B9-85F8-2BD2528F1951}" srcOrd="1" destOrd="0" presId="urn:microsoft.com/office/officeart/2005/8/layout/radial3"/>
    <dgm:cxn modelId="{C819EBF4-025D-42FD-9D73-FFA88039706C}" type="presParOf" srcId="{8B0E86AA-9709-4305-9804-177276D08D5D}" destId="{91FAE35C-461B-498A-88D6-A5B220BD12A6}" srcOrd="2" destOrd="0" presId="urn:microsoft.com/office/officeart/2005/8/layout/radial3"/>
    <dgm:cxn modelId="{31C83257-9830-4253-A8D4-D7C11C8E14EB}" type="presParOf" srcId="{8B0E86AA-9709-4305-9804-177276D08D5D}" destId="{FF8FB64A-089E-475D-B37D-B1342B64B8AF}" srcOrd="3" destOrd="0" presId="urn:microsoft.com/office/officeart/2005/8/layout/radial3"/>
    <dgm:cxn modelId="{1D27ADF3-A784-46B9-88AA-737089F5B232}" type="presParOf" srcId="{8B0E86AA-9709-4305-9804-177276D08D5D}" destId="{7542CD0C-3948-4E81-86CB-19445FAFA908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247309B-6566-4C99-A302-6980AF60C047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9E9BC02C-3916-4409-9F65-3E2AA49B1AE6}">
      <dgm:prSet phldrT="[Testo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it-IT" sz="2000" dirty="0" smtClean="0">
              <a:solidFill>
                <a:schemeClr val="tx1"/>
              </a:solidFill>
            </a:rPr>
            <a:t>ATTI E DOCUMENTI CARTACEI CHE CONTENGONO DATI PERSONALI</a:t>
          </a:r>
          <a:endParaRPr lang="it-IT" sz="2000" dirty="0">
            <a:solidFill>
              <a:schemeClr val="tx1"/>
            </a:solidFill>
          </a:endParaRPr>
        </a:p>
      </dgm:t>
    </dgm:pt>
    <dgm:pt modelId="{37ECAD29-1177-4180-8278-85DDB26554EA}" type="parTrans" cxnId="{8259CFA1-48E8-4810-AD5D-BE698DF0544E}">
      <dgm:prSet/>
      <dgm:spPr/>
      <dgm:t>
        <a:bodyPr/>
        <a:lstStyle/>
        <a:p>
          <a:endParaRPr lang="it-IT"/>
        </a:p>
      </dgm:t>
    </dgm:pt>
    <dgm:pt modelId="{A6470934-9F6E-468A-8F6B-677880F44472}" type="sibTrans" cxnId="{8259CFA1-48E8-4810-AD5D-BE698DF0544E}">
      <dgm:prSet/>
      <dgm:spPr/>
      <dgm:t>
        <a:bodyPr/>
        <a:lstStyle/>
        <a:p>
          <a:endParaRPr lang="it-IT"/>
        </a:p>
      </dgm:t>
    </dgm:pt>
    <dgm:pt modelId="{FDF0FE39-F813-4C8C-8D1A-18A912032871}">
      <dgm:prSet phldrT="[Testo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it-IT" sz="1800" dirty="0" smtClean="0">
              <a:solidFill>
                <a:schemeClr val="tx1"/>
              </a:solidFill>
            </a:rPr>
            <a:t>PER STUDENTI:</a:t>
          </a:r>
        </a:p>
        <a:p>
          <a:pPr algn="l"/>
          <a:r>
            <a:rPr lang="it-IT" sz="1800" dirty="0" smtClean="0">
              <a:solidFill>
                <a:schemeClr val="tx1"/>
              </a:solidFill>
            </a:rPr>
            <a:t>Registri immatricolazione, fascicoli personali, registri dei voti, delle valutazioni e delle assenze, documentazione sull’assistenza scolastica</a:t>
          </a:r>
          <a:endParaRPr lang="it-IT" sz="1800" dirty="0">
            <a:solidFill>
              <a:schemeClr val="tx1"/>
            </a:solidFill>
          </a:endParaRPr>
        </a:p>
      </dgm:t>
    </dgm:pt>
    <dgm:pt modelId="{398BC648-D1DE-42AE-900E-AE81F526DA78}" type="parTrans" cxnId="{F927CDEC-66CC-4C66-BBE8-0771EA4CB2E6}">
      <dgm:prSet/>
      <dgm:spPr/>
      <dgm:t>
        <a:bodyPr/>
        <a:lstStyle/>
        <a:p>
          <a:endParaRPr lang="it-IT"/>
        </a:p>
      </dgm:t>
    </dgm:pt>
    <dgm:pt modelId="{64B0710A-94D7-4119-B910-4F5E35E81133}" type="sibTrans" cxnId="{F927CDEC-66CC-4C66-BBE8-0771EA4CB2E6}">
      <dgm:prSet/>
      <dgm:spPr/>
      <dgm:t>
        <a:bodyPr/>
        <a:lstStyle/>
        <a:p>
          <a:endParaRPr lang="it-IT"/>
        </a:p>
      </dgm:t>
    </dgm:pt>
    <dgm:pt modelId="{CFE33F83-2932-4DE6-A884-85ADADB95091}">
      <dgm:prSet phldrT="[Testo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it-IT" sz="1800" dirty="0" smtClean="0">
              <a:solidFill>
                <a:schemeClr val="tx1"/>
              </a:solidFill>
            </a:rPr>
            <a:t>PER FORNITORI:</a:t>
          </a:r>
        </a:p>
        <a:p>
          <a:pPr algn="l"/>
          <a:r>
            <a:rPr lang="it-IT" sz="1800" dirty="0" smtClean="0">
              <a:solidFill>
                <a:schemeClr val="tx1"/>
              </a:solidFill>
            </a:rPr>
            <a:t>Ordini di acquisti, bolle, fatture</a:t>
          </a:r>
          <a:endParaRPr lang="it-IT" sz="1800" dirty="0">
            <a:solidFill>
              <a:schemeClr val="tx1"/>
            </a:solidFill>
          </a:endParaRPr>
        </a:p>
      </dgm:t>
    </dgm:pt>
    <dgm:pt modelId="{5E860536-1287-498D-90B0-907878409C94}" type="parTrans" cxnId="{2E909509-51CB-459A-BE0D-C3C363B939DA}">
      <dgm:prSet/>
      <dgm:spPr/>
      <dgm:t>
        <a:bodyPr/>
        <a:lstStyle/>
        <a:p>
          <a:endParaRPr lang="it-IT"/>
        </a:p>
      </dgm:t>
    </dgm:pt>
    <dgm:pt modelId="{C9FB8B85-16E2-4FD8-A782-211AE59EBFB9}" type="sibTrans" cxnId="{2E909509-51CB-459A-BE0D-C3C363B939DA}">
      <dgm:prSet/>
      <dgm:spPr/>
      <dgm:t>
        <a:bodyPr/>
        <a:lstStyle/>
        <a:p>
          <a:endParaRPr lang="it-IT"/>
        </a:p>
      </dgm:t>
    </dgm:pt>
    <dgm:pt modelId="{1FD70F09-9816-40BE-B229-B18E31111E09}">
      <dgm:prSet phldrT="[Testo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it-IT" sz="1800" dirty="0" smtClean="0">
              <a:solidFill>
                <a:schemeClr val="tx1"/>
              </a:solidFill>
            </a:rPr>
            <a:t>PER DIPENDENTI:</a:t>
          </a:r>
        </a:p>
        <a:p>
          <a:pPr algn="l"/>
          <a:r>
            <a:rPr lang="it-IT" sz="1800" dirty="0" smtClean="0">
              <a:solidFill>
                <a:schemeClr val="tx1"/>
              </a:solidFill>
            </a:rPr>
            <a:t>Buste paga, schede con valutazioni d’idoneità al lavoro, certificati carichi pendenti, trattenute sindacali, richieste di permessi/ferie per motivi politici/religiosi</a:t>
          </a:r>
          <a:endParaRPr lang="it-IT" sz="1800" dirty="0">
            <a:solidFill>
              <a:schemeClr val="tx1"/>
            </a:solidFill>
          </a:endParaRPr>
        </a:p>
      </dgm:t>
    </dgm:pt>
    <dgm:pt modelId="{5A947CA7-3312-4640-886C-2725B8820B7B}" type="parTrans" cxnId="{74386438-F306-4366-8669-66215D7AFCF2}">
      <dgm:prSet/>
      <dgm:spPr/>
      <dgm:t>
        <a:bodyPr/>
        <a:lstStyle/>
        <a:p>
          <a:endParaRPr lang="it-IT"/>
        </a:p>
      </dgm:t>
    </dgm:pt>
    <dgm:pt modelId="{3A3D4C2F-CF3D-44B5-87B6-B00131206FEA}" type="sibTrans" cxnId="{74386438-F306-4366-8669-66215D7AFCF2}">
      <dgm:prSet/>
      <dgm:spPr/>
      <dgm:t>
        <a:bodyPr/>
        <a:lstStyle/>
        <a:p>
          <a:endParaRPr lang="it-IT"/>
        </a:p>
      </dgm:t>
    </dgm:pt>
    <dgm:pt modelId="{7F348579-619C-4719-B908-749BE63A7870}" type="pres">
      <dgm:prSet presAssocID="{8247309B-6566-4C99-A302-6980AF60C047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72479CEE-26AF-489F-8222-F6CCEB62E875}" type="pres">
      <dgm:prSet presAssocID="{9E9BC02C-3916-4409-9F65-3E2AA49B1AE6}" presName="roof" presStyleLbl="dkBgShp" presStyleIdx="0" presStyleCnt="2" custScaleX="97284" custScaleY="51693"/>
      <dgm:spPr/>
      <dgm:t>
        <a:bodyPr/>
        <a:lstStyle/>
        <a:p>
          <a:endParaRPr lang="it-IT"/>
        </a:p>
      </dgm:t>
    </dgm:pt>
    <dgm:pt modelId="{FC38632B-B3E1-4BF7-B841-AE6689E47417}" type="pres">
      <dgm:prSet presAssocID="{9E9BC02C-3916-4409-9F65-3E2AA49B1AE6}" presName="pillars" presStyleCnt="0"/>
      <dgm:spPr/>
    </dgm:pt>
    <dgm:pt modelId="{6C49A63A-6869-4586-9F09-FE4AB0D12FAF}" type="pres">
      <dgm:prSet presAssocID="{9E9BC02C-3916-4409-9F65-3E2AA49B1AE6}" presName="pillar1" presStyleLbl="node1" presStyleIdx="0" presStyleCnt="3" custScaleX="298684" custScaleY="113994" custLinFactNeighborX="5036" custLinFactNeighborY="-323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07023BF-FB19-44C1-9B4F-4B5E5D58A632}" type="pres">
      <dgm:prSet presAssocID="{CFE33F83-2932-4DE6-A884-85ADADB95091}" presName="pillarX" presStyleLbl="node1" presStyleIdx="1" presStyleCnt="3" custScaleX="219267" custScaleY="114234" custLinFactNeighborX="-10924" custLinFactNeighborY="-376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A2BB9A6-02BB-4F90-95AC-069DA63493EA}" type="pres">
      <dgm:prSet presAssocID="{1FD70F09-9816-40BE-B229-B18E31111E09}" presName="pillarX" presStyleLbl="node1" presStyleIdx="2" presStyleCnt="3" custScaleX="288847" custScaleY="116430" custLinFactNeighborX="-4658" custLinFactNeighborY="-309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3D0FCBB-3249-47B9-AC06-9384779CF7C1}" type="pres">
      <dgm:prSet presAssocID="{9E9BC02C-3916-4409-9F65-3E2AA49B1AE6}" presName="base" presStyleLbl="dkBgShp" presStyleIdx="1" presStyleCnt="2" custScaleX="99159" custScaleY="17379" custLinFactNeighborX="732" custLinFactNeighborY="21616"/>
      <dgm:spPr>
        <a:solidFill>
          <a:schemeClr val="accent1">
            <a:lumMod val="40000"/>
            <a:lumOff val="60000"/>
          </a:schemeClr>
        </a:solidFill>
      </dgm:spPr>
    </dgm:pt>
  </dgm:ptLst>
  <dgm:cxnLst>
    <dgm:cxn modelId="{B4186111-204F-4C0E-8EBE-36269DE4B609}" type="presOf" srcId="{9E9BC02C-3916-4409-9F65-3E2AA49B1AE6}" destId="{72479CEE-26AF-489F-8222-F6CCEB62E875}" srcOrd="0" destOrd="0" presId="urn:microsoft.com/office/officeart/2005/8/layout/hList3"/>
    <dgm:cxn modelId="{2E909509-51CB-459A-BE0D-C3C363B939DA}" srcId="{9E9BC02C-3916-4409-9F65-3E2AA49B1AE6}" destId="{CFE33F83-2932-4DE6-A884-85ADADB95091}" srcOrd="1" destOrd="0" parTransId="{5E860536-1287-498D-90B0-907878409C94}" sibTransId="{C9FB8B85-16E2-4FD8-A782-211AE59EBFB9}"/>
    <dgm:cxn modelId="{8259CFA1-48E8-4810-AD5D-BE698DF0544E}" srcId="{8247309B-6566-4C99-A302-6980AF60C047}" destId="{9E9BC02C-3916-4409-9F65-3E2AA49B1AE6}" srcOrd="0" destOrd="0" parTransId="{37ECAD29-1177-4180-8278-85DDB26554EA}" sibTransId="{A6470934-9F6E-468A-8F6B-677880F44472}"/>
    <dgm:cxn modelId="{8AC0E2B4-33BC-4F59-B049-87B3EC6700DE}" type="presOf" srcId="{8247309B-6566-4C99-A302-6980AF60C047}" destId="{7F348579-619C-4719-B908-749BE63A7870}" srcOrd="0" destOrd="0" presId="urn:microsoft.com/office/officeart/2005/8/layout/hList3"/>
    <dgm:cxn modelId="{5E67B47C-7AF7-416A-8157-3A36B52FC761}" type="presOf" srcId="{1FD70F09-9816-40BE-B229-B18E31111E09}" destId="{5A2BB9A6-02BB-4F90-95AC-069DA63493EA}" srcOrd="0" destOrd="0" presId="urn:microsoft.com/office/officeart/2005/8/layout/hList3"/>
    <dgm:cxn modelId="{F927CDEC-66CC-4C66-BBE8-0771EA4CB2E6}" srcId="{9E9BC02C-3916-4409-9F65-3E2AA49B1AE6}" destId="{FDF0FE39-F813-4C8C-8D1A-18A912032871}" srcOrd="0" destOrd="0" parTransId="{398BC648-D1DE-42AE-900E-AE81F526DA78}" sibTransId="{64B0710A-94D7-4119-B910-4F5E35E81133}"/>
    <dgm:cxn modelId="{74386438-F306-4366-8669-66215D7AFCF2}" srcId="{9E9BC02C-3916-4409-9F65-3E2AA49B1AE6}" destId="{1FD70F09-9816-40BE-B229-B18E31111E09}" srcOrd="2" destOrd="0" parTransId="{5A947CA7-3312-4640-886C-2725B8820B7B}" sibTransId="{3A3D4C2F-CF3D-44B5-87B6-B00131206FEA}"/>
    <dgm:cxn modelId="{0950F850-4E4C-4795-879E-3061B541D25E}" type="presOf" srcId="{CFE33F83-2932-4DE6-A884-85ADADB95091}" destId="{207023BF-FB19-44C1-9B4F-4B5E5D58A632}" srcOrd="0" destOrd="0" presId="urn:microsoft.com/office/officeart/2005/8/layout/hList3"/>
    <dgm:cxn modelId="{5EEEA5E5-F7F7-46EB-80F6-29FCB6F33E80}" type="presOf" srcId="{FDF0FE39-F813-4C8C-8D1A-18A912032871}" destId="{6C49A63A-6869-4586-9F09-FE4AB0D12FAF}" srcOrd="0" destOrd="0" presId="urn:microsoft.com/office/officeart/2005/8/layout/hList3"/>
    <dgm:cxn modelId="{69477BC1-007D-4993-AB9B-5620D86D5362}" type="presParOf" srcId="{7F348579-619C-4719-B908-749BE63A7870}" destId="{72479CEE-26AF-489F-8222-F6CCEB62E875}" srcOrd="0" destOrd="0" presId="urn:microsoft.com/office/officeart/2005/8/layout/hList3"/>
    <dgm:cxn modelId="{546DE8BA-CB98-49C9-936E-D8E96886BCAC}" type="presParOf" srcId="{7F348579-619C-4719-B908-749BE63A7870}" destId="{FC38632B-B3E1-4BF7-B841-AE6689E47417}" srcOrd="1" destOrd="0" presId="urn:microsoft.com/office/officeart/2005/8/layout/hList3"/>
    <dgm:cxn modelId="{00A5C05D-03B4-424E-8144-C4822C5ECDFD}" type="presParOf" srcId="{FC38632B-B3E1-4BF7-B841-AE6689E47417}" destId="{6C49A63A-6869-4586-9F09-FE4AB0D12FAF}" srcOrd="0" destOrd="0" presId="urn:microsoft.com/office/officeart/2005/8/layout/hList3"/>
    <dgm:cxn modelId="{ED860A79-45CE-401D-903F-0FB7DBE277E9}" type="presParOf" srcId="{FC38632B-B3E1-4BF7-B841-AE6689E47417}" destId="{207023BF-FB19-44C1-9B4F-4B5E5D58A632}" srcOrd="1" destOrd="0" presId="urn:microsoft.com/office/officeart/2005/8/layout/hList3"/>
    <dgm:cxn modelId="{54D4D379-6633-4DEE-84F0-B78E66CE1EDC}" type="presParOf" srcId="{FC38632B-B3E1-4BF7-B841-AE6689E47417}" destId="{5A2BB9A6-02BB-4F90-95AC-069DA63493EA}" srcOrd="2" destOrd="0" presId="urn:microsoft.com/office/officeart/2005/8/layout/hList3"/>
    <dgm:cxn modelId="{A572EFD6-7F37-468A-A9A2-3623BC69F2B1}" type="presParOf" srcId="{7F348579-619C-4719-B908-749BE63A7870}" destId="{93D0FCBB-3249-47B9-AC06-9384779CF7C1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A630F8B-E6B6-4C2E-BC27-CF4556FD1479}">
      <dsp:nvSpPr>
        <dsp:cNvPr id="0" name=""/>
        <dsp:cNvSpPr/>
      </dsp:nvSpPr>
      <dsp:spPr>
        <a:xfrm>
          <a:off x="5130225" y="2678952"/>
          <a:ext cx="3093281" cy="4642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6368"/>
              </a:lnTo>
              <a:lnTo>
                <a:pt x="3093281" y="316368"/>
              </a:lnTo>
              <a:lnTo>
                <a:pt x="3093281" y="46424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B09343-52E8-4779-A31E-47C359F21F47}">
      <dsp:nvSpPr>
        <dsp:cNvPr id="0" name=""/>
        <dsp:cNvSpPr/>
      </dsp:nvSpPr>
      <dsp:spPr>
        <a:xfrm>
          <a:off x="2812658" y="2678952"/>
          <a:ext cx="2317567" cy="464243"/>
        </a:xfrm>
        <a:custGeom>
          <a:avLst/>
          <a:gdLst/>
          <a:ahLst/>
          <a:cxnLst/>
          <a:rect l="0" t="0" r="0" b="0"/>
          <a:pathLst>
            <a:path>
              <a:moveTo>
                <a:pt x="2317567" y="0"/>
              </a:moveTo>
              <a:lnTo>
                <a:pt x="2317567" y="316368"/>
              </a:lnTo>
              <a:lnTo>
                <a:pt x="0" y="316368"/>
              </a:lnTo>
              <a:lnTo>
                <a:pt x="0" y="46424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0E731A-0FE0-44CB-8136-1E6BFA0753F3}">
      <dsp:nvSpPr>
        <dsp:cNvPr id="0" name=""/>
        <dsp:cNvSpPr/>
      </dsp:nvSpPr>
      <dsp:spPr>
        <a:xfrm>
          <a:off x="5084505" y="1014340"/>
          <a:ext cx="91440" cy="46424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6424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36242D-336A-45A6-9E26-AC94D7159208}">
      <dsp:nvSpPr>
        <dsp:cNvPr id="0" name=""/>
        <dsp:cNvSpPr/>
      </dsp:nvSpPr>
      <dsp:spPr>
        <a:xfrm>
          <a:off x="948709" y="720"/>
          <a:ext cx="8363032" cy="1013619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DD1378-A6CA-4E81-BF63-128E562AA46D}">
      <dsp:nvSpPr>
        <dsp:cNvPr id="0" name=""/>
        <dsp:cNvSpPr/>
      </dsp:nvSpPr>
      <dsp:spPr>
        <a:xfrm>
          <a:off x="1126070" y="169213"/>
          <a:ext cx="8363032" cy="10136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b="1" kern="1200" dirty="0" smtClean="0">
              <a:solidFill>
                <a:schemeClr val="tx1"/>
              </a:solidFill>
            </a:rPr>
            <a:t>DATI PERSONALI:</a:t>
          </a:r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smtClean="0">
              <a:solidFill>
                <a:schemeClr val="tx1"/>
              </a:solidFill>
            </a:rPr>
            <a:t>Ai sensi dell’</a:t>
          </a:r>
          <a:r>
            <a:rPr lang="it-IT" sz="1600" b="1" kern="1200" dirty="0" smtClean="0">
              <a:solidFill>
                <a:schemeClr val="tx1"/>
              </a:solidFill>
            </a:rPr>
            <a:t>art. 4 del </a:t>
          </a:r>
          <a:r>
            <a:rPr lang="it-IT" sz="1600" b="1" kern="1200" dirty="0" err="1" smtClean="0">
              <a:solidFill>
                <a:schemeClr val="tx1"/>
              </a:solidFill>
            </a:rPr>
            <a:t>G.D.P.R</a:t>
          </a:r>
          <a:r>
            <a:rPr lang="it-IT" sz="1600" kern="1200" dirty="0" err="1" smtClean="0">
              <a:solidFill>
                <a:schemeClr val="tx1"/>
              </a:solidFill>
            </a:rPr>
            <a:t>.</a:t>
          </a:r>
          <a:r>
            <a:rPr lang="it-IT" sz="1600" kern="1200" dirty="0" smtClean="0">
              <a:solidFill>
                <a:schemeClr val="tx1"/>
              </a:solidFill>
            </a:rPr>
            <a:t>: “Per dato personale si intende </a:t>
          </a:r>
          <a:r>
            <a:rPr lang="it-IT" sz="1600" b="1" kern="1200" dirty="0" smtClean="0">
              <a:solidFill>
                <a:schemeClr val="tx1"/>
              </a:solidFill>
            </a:rPr>
            <a:t>qualunque informazione relativa a persona fisica</a:t>
          </a:r>
          <a:r>
            <a:rPr lang="it-IT" sz="1600" kern="1200" dirty="0" smtClean="0">
              <a:solidFill>
                <a:schemeClr val="tx1"/>
              </a:solidFill>
            </a:rPr>
            <a:t> identificata o identificabile, anche indirettamente, mediante riferimento a qualsiasi altra informazione, ivi compreso un numero di identificazione personale”.</a:t>
          </a:r>
          <a:endParaRPr lang="it-IT" sz="1600" kern="1200" dirty="0"/>
        </a:p>
      </dsp:txBody>
      <dsp:txXfrm>
        <a:off x="1126070" y="169213"/>
        <a:ext cx="8363032" cy="1013619"/>
      </dsp:txXfrm>
    </dsp:sp>
    <dsp:sp modelId="{9D4B73B8-717F-4B7F-B80D-159F4256EC1D}">
      <dsp:nvSpPr>
        <dsp:cNvPr id="0" name=""/>
        <dsp:cNvSpPr/>
      </dsp:nvSpPr>
      <dsp:spPr>
        <a:xfrm>
          <a:off x="421164" y="1478583"/>
          <a:ext cx="9418123" cy="1200368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DA90AC-6162-45E1-A995-5A315D7107F1}">
      <dsp:nvSpPr>
        <dsp:cNvPr id="0" name=""/>
        <dsp:cNvSpPr/>
      </dsp:nvSpPr>
      <dsp:spPr>
        <a:xfrm>
          <a:off x="598525" y="1647076"/>
          <a:ext cx="9418123" cy="12003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b="1" kern="1200" dirty="0" smtClean="0">
              <a:solidFill>
                <a:schemeClr val="tx1"/>
              </a:solidFill>
            </a:rPr>
            <a:t>DATI SENSIBILI</a:t>
          </a:r>
          <a:r>
            <a:rPr lang="it-IT" sz="1600" kern="1200" dirty="0" smtClean="0">
              <a:solidFill>
                <a:schemeClr val="tx1"/>
              </a:solidFill>
            </a:rPr>
            <a:t>:</a:t>
          </a:r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smtClean="0">
              <a:solidFill>
                <a:schemeClr val="tx1"/>
              </a:solidFill>
            </a:rPr>
            <a:t>Riguardano la sfera più </a:t>
          </a:r>
          <a:r>
            <a:rPr lang="it-IT" sz="1600" b="1" kern="1200" dirty="0" smtClean="0">
              <a:solidFill>
                <a:schemeClr val="tx1"/>
              </a:solidFill>
            </a:rPr>
            <a:t>intima</a:t>
          </a:r>
          <a:r>
            <a:rPr lang="it-IT" sz="1600" kern="1200" dirty="0" smtClean="0">
              <a:solidFill>
                <a:schemeClr val="tx1"/>
              </a:solidFill>
            </a:rPr>
            <a:t> del soggetto a cui si riferiscono ed esigono un trattamento più rigoroso che ne assicuri la massima protezione e riservatezza. Sono quei dati idonei a rivelare: l’origine </a:t>
          </a:r>
          <a:r>
            <a:rPr lang="it-IT" sz="1600" b="1" kern="1200" dirty="0" smtClean="0">
              <a:solidFill>
                <a:schemeClr val="tx1"/>
              </a:solidFill>
            </a:rPr>
            <a:t>razziale</a:t>
          </a:r>
          <a:r>
            <a:rPr lang="it-IT" sz="1600" kern="1200" dirty="0" smtClean="0">
              <a:solidFill>
                <a:schemeClr val="tx1"/>
              </a:solidFill>
            </a:rPr>
            <a:t> ed </a:t>
          </a:r>
          <a:r>
            <a:rPr lang="it-IT" sz="1600" b="1" kern="1200" dirty="0" smtClean="0">
              <a:solidFill>
                <a:schemeClr val="tx1"/>
              </a:solidFill>
            </a:rPr>
            <a:t>etnica</a:t>
          </a:r>
          <a:r>
            <a:rPr lang="it-IT" sz="1600" kern="1200" dirty="0" smtClean="0">
              <a:solidFill>
                <a:schemeClr val="tx1"/>
              </a:solidFill>
            </a:rPr>
            <a:t>; le convinzioni </a:t>
          </a:r>
          <a:r>
            <a:rPr lang="it-IT" sz="1600" b="1" kern="1200" dirty="0" smtClean="0">
              <a:solidFill>
                <a:schemeClr val="tx1"/>
              </a:solidFill>
            </a:rPr>
            <a:t>religiose</a:t>
          </a:r>
          <a:r>
            <a:rPr lang="it-IT" sz="1600" kern="1200" dirty="0" smtClean="0">
              <a:solidFill>
                <a:schemeClr val="tx1"/>
              </a:solidFill>
            </a:rPr>
            <a:t> e </a:t>
          </a:r>
          <a:r>
            <a:rPr lang="it-IT" sz="1600" b="1" kern="1200" dirty="0" smtClean="0">
              <a:solidFill>
                <a:schemeClr val="tx1"/>
              </a:solidFill>
            </a:rPr>
            <a:t>filosofiche</a:t>
          </a:r>
          <a:r>
            <a:rPr lang="it-IT" sz="1600" kern="1200" dirty="0" smtClean="0">
              <a:solidFill>
                <a:schemeClr val="tx1"/>
              </a:solidFill>
            </a:rPr>
            <a:t>; le opinioni </a:t>
          </a:r>
          <a:r>
            <a:rPr lang="it-IT" sz="1600" b="1" kern="1200" dirty="0" smtClean="0">
              <a:solidFill>
                <a:schemeClr val="tx1"/>
              </a:solidFill>
            </a:rPr>
            <a:t>politiche</a:t>
          </a:r>
          <a:r>
            <a:rPr lang="it-IT" sz="1600" kern="1200" dirty="0" smtClean="0">
              <a:solidFill>
                <a:schemeClr val="tx1"/>
              </a:solidFill>
            </a:rPr>
            <a:t>; l’adesione a </a:t>
          </a:r>
          <a:r>
            <a:rPr lang="it-IT" sz="1600" b="1" kern="1200" dirty="0" smtClean="0">
              <a:solidFill>
                <a:schemeClr val="tx1"/>
              </a:solidFill>
            </a:rPr>
            <a:t>partiti</a:t>
          </a:r>
          <a:r>
            <a:rPr lang="it-IT" sz="1600" kern="1200" dirty="0" smtClean="0">
              <a:solidFill>
                <a:schemeClr val="tx1"/>
              </a:solidFill>
            </a:rPr>
            <a:t>, </a:t>
          </a:r>
          <a:r>
            <a:rPr lang="it-IT" sz="1600" b="1" kern="1200" dirty="0" smtClean="0">
              <a:solidFill>
                <a:schemeClr val="tx1"/>
              </a:solidFill>
            </a:rPr>
            <a:t>sindacati,</a:t>
          </a:r>
          <a:r>
            <a:rPr lang="it-IT" sz="1600" kern="1200" dirty="0" smtClean="0">
              <a:solidFill>
                <a:schemeClr val="tx1"/>
              </a:solidFill>
            </a:rPr>
            <a:t> </a:t>
          </a:r>
          <a:r>
            <a:rPr lang="it-IT" sz="1600" b="1" kern="1200" dirty="0" smtClean="0">
              <a:solidFill>
                <a:schemeClr val="tx1"/>
              </a:solidFill>
            </a:rPr>
            <a:t>associazioni</a:t>
          </a:r>
          <a:r>
            <a:rPr lang="it-IT" sz="1600" kern="1200" dirty="0" smtClean="0">
              <a:solidFill>
                <a:schemeClr val="tx1"/>
              </a:solidFill>
            </a:rPr>
            <a:t>, ecc; lo stato di </a:t>
          </a:r>
          <a:r>
            <a:rPr lang="it-IT" sz="1600" b="1" kern="1200" dirty="0" smtClean="0">
              <a:solidFill>
                <a:schemeClr val="tx1"/>
              </a:solidFill>
            </a:rPr>
            <a:t>salute </a:t>
          </a:r>
          <a:r>
            <a:rPr lang="it-IT" sz="1600" kern="1200" dirty="0" smtClean="0">
              <a:solidFill>
                <a:schemeClr val="tx1"/>
              </a:solidFill>
            </a:rPr>
            <a:t>e la vita</a:t>
          </a:r>
          <a:r>
            <a:rPr lang="it-IT" sz="1600" b="1" kern="1200" dirty="0" smtClean="0">
              <a:solidFill>
                <a:schemeClr val="tx1"/>
              </a:solidFill>
            </a:rPr>
            <a:t> sessuale</a:t>
          </a:r>
          <a:r>
            <a:rPr lang="it-IT" sz="1600" kern="1200" dirty="0" smtClean="0">
              <a:solidFill>
                <a:schemeClr val="tx1"/>
              </a:solidFill>
            </a:rPr>
            <a:t>.</a:t>
          </a:r>
          <a:endParaRPr lang="it-IT" sz="1600" kern="1200" dirty="0"/>
        </a:p>
      </dsp:txBody>
      <dsp:txXfrm>
        <a:off x="598525" y="1647076"/>
        <a:ext cx="9418123" cy="1200368"/>
      </dsp:txXfrm>
    </dsp:sp>
    <dsp:sp modelId="{D84E9315-F2D8-43B4-9A25-850A63527740}">
      <dsp:nvSpPr>
        <dsp:cNvPr id="0" name=""/>
        <dsp:cNvSpPr/>
      </dsp:nvSpPr>
      <dsp:spPr>
        <a:xfrm>
          <a:off x="-103261" y="3143195"/>
          <a:ext cx="5831840" cy="1708324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4076E9-CA79-43C0-BB96-D36F015FA4C2}">
      <dsp:nvSpPr>
        <dsp:cNvPr id="0" name=""/>
        <dsp:cNvSpPr/>
      </dsp:nvSpPr>
      <dsp:spPr>
        <a:xfrm>
          <a:off x="74099" y="3311688"/>
          <a:ext cx="5831840" cy="17083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b="1" kern="1200" dirty="0" smtClean="0">
              <a:solidFill>
                <a:schemeClr val="tx1"/>
              </a:solidFill>
            </a:rPr>
            <a:t>DATI GIUDIZIARI: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>
              <a:solidFill>
                <a:schemeClr val="tx1"/>
              </a:solidFill>
            </a:rPr>
            <a:t>Sono quei dati personali idonei a rivelare: i provvedimenti iscritti nel </a:t>
          </a:r>
          <a:r>
            <a:rPr lang="it-IT" sz="1400" b="1" kern="1200" dirty="0" smtClean="0">
              <a:solidFill>
                <a:schemeClr val="tx1"/>
              </a:solidFill>
            </a:rPr>
            <a:t>casellario giudiziario</a:t>
          </a:r>
          <a:r>
            <a:rPr lang="it-IT" sz="1400" kern="1200" dirty="0" smtClean="0">
              <a:solidFill>
                <a:schemeClr val="tx1"/>
              </a:solidFill>
            </a:rPr>
            <a:t>; le </a:t>
          </a:r>
          <a:r>
            <a:rPr lang="it-IT" sz="1400" b="1" kern="1200" dirty="0" smtClean="0">
              <a:solidFill>
                <a:schemeClr val="tx1"/>
              </a:solidFill>
            </a:rPr>
            <a:t>sanzioni amministrative </a:t>
          </a:r>
          <a:r>
            <a:rPr lang="it-IT" sz="1400" kern="1200" dirty="0" smtClean="0">
              <a:solidFill>
                <a:schemeClr val="tx1"/>
              </a:solidFill>
            </a:rPr>
            <a:t>dipendenti da reato; i </a:t>
          </a:r>
          <a:r>
            <a:rPr lang="it-IT" sz="1400" b="1" kern="1200" dirty="0" smtClean="0">
              <a:solidFill>
                <a:schemeClr val="tx1"/>
              </a:solidFill>
            </a:rPr>
            <a:t>carichi pendenti</a:t>
          </a:r>
          <a:r>
            <a:rPr lang="it-IT" sz="1400" kern="1200" dirty="0" smtClean="0">
              <a:solidFill>
                <a:schemeClr val="tx1"/>
              </a:solidFill>
            </a:rPr>
            <a:t>; la qualità di </a:t>
          </a:r>
          <a:r>
            <a:rPr lang="it-IT" sz="1400" b="1" kern="1200" dirty="0" smtClean="0">
              <a:solidFill>
                <a:schemeClr val="tx1"/>
              </a:solidFill>
            </a:rPr>
            <a:t>indagato</a:t>
          </a:r>
          <a:r>
            <a:rPr lang="it-IT" sz="1400" kern="1200" dirty="0" smtClean="0">
              <a:solidFill>
                <a:schemeClr val="tx1"/>
              </a:solidFill>
            </a:rPr>
            <a:t> o di </a:t>
          </a:r>
          <a:r>
            <a:rPr lang="it-IT" sz="1400" b="1" kern="1200" dirty="0" smtClean="0">
              <a:solidFill>
                <a:schemeClr val="tx1"/>
              </a:solidFill>
            </a:rPr>
            <a:t>imputato</a:t>
          </a:r>
          <a:r>
            <a:rPr lang="it-IT" sz="1400" kern="1200" dirty="0" smtClean="0">
              <a:solidFill>
                <a:schemeClr val="tx1"/>
              </a:solidFill>
            </a:rPr>
            <a:t>. 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>
              <a:solidFill>
                <a:schemeClr val="tx1"/>
              </a:solidFill>
            </a:rPr>
            <a:t>Alla scuola è consentito l'utilizzo e il trattamento dei dati giudiziari dei genitori/tutori degli alunni che si trovano in regime di protezione e/o di detenzione, nel caso in cui l’autorità giudiziaria abbia predisposto un programma di protezione nei confronti degli alunni.</a:t>
          </a:r>
          <a:endParaRPr lang="it-IT" sz="1400" kern="1200" dirty="0"/>
        </a:p>
      </dsp:txBody>
      <dsp:txXfrm>
        <a:off x="74099" y="3311688"/>
        <a:ext cx="5831840" cy="1708324"/>
      </dsp:txXfrm>
    </dsp:sp>
    <dsp:sp modelId="{58530F96-E6EB-44F3-B770-43BA80D6E854}">
      <dsp:nvSpPr>
        <dsp:cNvPr id="0" name=""/>
        <dsp:cNvSpPr/>
      </dsp:nvSpPr>
      <dsp:spPr>
        <a:xfrm>
          <a:off x="6390675" y="3143195"/>
          <a:ext cx="3665663" cy="1457980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976E01-796D-44E6-8610-4E7694360015}">
      <dsp:nvSpPr>
        <dsp:cNvPr id="0" name=""/>
        <dsp:cNvSpPr/>
      </dsp:nvSpPr>
      <dsp:spPr>
        <a:xfrm>
          <a:off x="6568036" y="3311688"/>
          <a:ext cx="3665663" cy="14579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b="1" kern="1200" dirty="0" smtClean="0">
              <a:solidFill>
                <a:schemeClr val="tx1"/>
              </a:solidFill>
            </a:rPr>
            <a:t>ALTRE CATEGORIE </a:t>
          </a:r>
          <a:r>
            <a:rPr lang="it-IT" sz="1400" b="1" kern="1200" dirty="0" err="1" smtClean="0">
              <a:solidFill>
                <a:schemeClr val="tx1"/>
              </a:solidFill>
            </a:rPr>
            <a:t>DI</a:t>
          </a:r>
          <a:r>
            <a:rPr lang="it-IT" sz="1400" b="1" kern="1200" dirty="0" smtClean="0">
              <a:solidFill>
                <a:schemeClr val="tx1"/>
              </a:solidFill>
            </a:rPr>
            <a:t> DATI: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>
              <a:solidFill>
                <a:schemeClr val="tx1"/>
              </a:solidFill>
            </a:rPr>
            <a:t>Altre categorie di dati personali sono: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>
              <a:solidFill>
                <a:schemeClr val="tx1"/>
              </a:solidFill>
            </a:rPr>
            <a:t>1) Dati semi-sensibili    4) Dati di ubicazione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>
              <a:solidFill>
                <a:schemeClr val="tx1"/>
              </a:solidFill>
            </a:rPr>
            <a:t>2) Immagini e suoni      5) Dati bancari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>
              <a:solidFill>
                <a:schemeClr val="tx1"/>
              </a:solidFill>
            </a:rPr>
            <a:t>3) Dati biometrici</a:t>
          </a:r>
          <a:endParaRPr lang="it-IT" sz="1400" kern="1200" dirty="0"/>
        </a:p>
      </dsp:txBody>
      <dsp:txXfrm>
        <a:off x="6568036" y="3311688"/>
        <a:ext cx="3665663" cy="145798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3B62879-FD67-4BDF-96B1-A26C77917621}">
      <dsp:nvSpPr>
        <dsp:cNvPr id="0" name=""/>
        <dsp:cNvSpPr/>
      </dsp:nvSpPr>
      <dsp:spPr>
        <a:xfrm rot="5400000">
          <a:off x="-168385" y="168385"/>
          <a:ext cx="1122568" cy="78579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300" kern="1200" dirty="0" smtClean="0"/>
            <a:t>1</a:t>
          </a:r>
          <a:endParaRPr lang="it-IT" sz="2300" kern="1200" dirty="0"/>
        </a:p>
      </dsp:txBody>
      <dsp:txXfrm rot="5400000">
        <a:off x="-168385" y="168385"/>
        <a:ext cx="1122568" cy="785798"/>
      </dsp:txXfrm>
    </dsp:sp>
    <dsp:sp modelId="{AF4D10D6-B64C-4855-8230-BF53E725EE22}">
      <dsp:nvSpPr>
        <dsp:cNvPr id="0" name=""/>
        <dsp:cNvSpPr/>
      </dsp:nvSpPr>
      <dsp:spPr>
        <a:xfrm rot="5400000">
          <a:off x="4010276" y="-3224030"/>
          <a:ext cx="729669" cy="717862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200" kern="1200" dirty="0" smtClean="0"/>
            <a:t>allegandola nei modelli di iscrizione e/o preiscrizione</a:t>
          </a:r>
          <a:endParaRPr lang="it-IT" sz="2200" kern="1200" dirty="0"/>
        </a:p>
      </dsp:txBody>
      <dsp:txXfrm rot="5400000">
        <a:off x="4010276" y="-3224030"/>
        <a:ext cx="729669" cy="7178625"/>
      </dsp:txXfrm>
    </dsp:sp>
    <dsp:sp modelId="{461ADBD7-31DA-4377-96B5-7F3404A1D76C}">
      <dsp:nvSpPr>
        <dsp:cNvPr id="0" name=""/>
        <dsp:cNvSpPr/>
      </dsp:nvSpPr>
      <dsp:spPr>
        <a:xfrm rot="5400000">
          <a:off x="-168385" y="1088428"/>
          <a:ext cx="1122568" cy="78579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300" kern="1200" dirty="0" smtClean="0"/>
            <a:t>2</a:t>
          </a:r>
          <a:endParaRPr lang="it-IT" sz="2300" kern="1200" dirty="0"/>
        </a:p>
      </dsp:txBody>
      <dsp:txXfrm rot="5400000">
        <a:off x="-168385" y="1088428"/>
        <a:ext cx="1122568" cy="785798"/>
      </dsp:txXfrm>
    </dsp:sp>
    <dsp:sp modelId="{C22DB7B1-E30A-47D9-AEE6-4632178BCE73}">
      <dsp:nvSpPr>
        <dsp:cNvPr id="0" name=""/>
        <dsp:cNvSpPr/>
      </dsp:nvSpPr>
      <dsp:spPr>
        <a:xfrm rot="5400000">
          <a:off x="4010276" y="-2304434"/>
          <a:ext cx="729669" cy="717862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200" kern="1200" dirty="0" smtClean="0"/>
            <a:t>spedendola via e-mail (ed archiviando le mail inviate)</a:t>
          </a:r>
          <a:endParaRPr lang="it-IT" sz="2200" kern="1200" dirty="0"/>
        </a:p>
      </dsp:txBody>
      <dsp:txXfrm rot="5400000">
        <a:off x="4010276" y="-2304434"/>
        <a:ext cx="729669" cy="7178625"/>
      </dsp:txXfrm>
    </dsp:sp>
    <dsp:sp modelId="{7A60C41B-0CEF-44C3-B4C2-0B36688AD437}">
      <dsp:nvSpPr>
        <dsp:cNvPr id="0" name=""/>
        <dsp:cNvSpPr/>
      </dsp:nvSpPr>
      <dsp:spPr>
        <a:xfrm rot="5400000">
          <a:off x="-168385" y="2008025"/>
          <a:ext cx="1122568" cy="78579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300" kern="1200" dirty="0" smtClean="0"/>
            <a:t>3</a:t>
          </a:r>
          <a:endParaRPr lang="it-IT" sz="2300" kern="1200" dirty="0"/>
        </a:p>
      </dsp:txBody>
      <dsp:txXfrm rot="5400000">
        <a:off x="-168385" y="2008025"/>
        <a:ext cx="1122568" cy="785798"/>
      </dsp:txXfrm>
    </dsp:sp>
    <dsp:sp modelId="{6AFEDC2C-155F-4001-8745-93A61EA8095A}">
      <dsp:nvSpPr>
        <dsp:cNvPr id="0" name=""/>
        <dsp:cNvSpPr/>
      </dsp:nvSpPr>
      <dsp:spPr>
        <a:xfrm rot="5400000">
          <a:off x="4010276" y="-1384838"/>
          <a:ext cx="729669" cy="717862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it-IT" sz="2200" kern="1200" dirty="0" smtClean="0"/>
            <a:t> inserendola </a:t>
          </a:r>
          <a:r>
            <a:rPr lang="it-IT" sz="2200" kern="1200" smtClean="0"/>
            <a:t>sul sito</a:t>
          </a:r>
          <a:endParaRPr lang="it-IT" sz="2200" kern="1200" dirty="0" smtClean="0"/>
        </a:p>
        <a:p>
          <a:pPr marL="114300" lvl="1" indent="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2200" kern="1200" dirty="0"/>
        </a:p>
      </dsp:txBody>
      <dsp:txXfrm rot="5400000">
        <a:off x="4010276" y="-1384838"/>
        <a:ext cx="729669" cy="7178625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DE1539A-F6C5-4FA4-B3F3-26424FFB1BEC}">
      <dsp:nvSpPr>
        <dsp:cNvPr id="0" name=""/>
        <dsp:cNvSpPr/>
      </dsp:nvSpPr>
      <dsp:spPr>
        <a:xfrm>
          <a:off x="2173414" y="1151927"/>
          <a:ext cx="2058994" cy="160820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b="1" kern="1200" dirty="0" smtClean="0"/>
            <a:t>PASSWORD</a:t>
          </a:r>
          <a:endParaRPr lang="it-IT" sz="1800" b="1" kern="1200" dirty="0"/>
        </a:p>
      </dsp:txBody>
      <dsp:txXfrm>
        <a:off x="2173414" y="1151927"/>
        <a:ext cx="2058994" cy="1608208"/>
      </dsp:txXfrm>
    </dsp:sp>
    <dsp:sp modelId="{6FC86DA7-FB4A-41B9-85F8-2BD2528F1951}">
      <dsp:nvSpPr>
        <dsp:cNvPr id="0" name=""/>
        <dsp:cNvSpPr/>
      </dsp:nvSpPr>
      <dsp:spPr>
        <a:xfrm>
          <a:off x="1353517" y="-222592"/>
          <a:ext cx="3767170" cy="151713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600" kern="1200" dirty="0" smtClean="0"/>
            <a:t>Strettamente riservata, può essere composta da lettere, numeri e caratteri speciali e non deve contenere riferimenti riconducibili all’incaricato</a:t>
          </a:r>
          <a:endParaRPr lang="it-IT" sz="1200" kern="1200" dirty="0"/>
        </a:p>
      </dsp:txBody>
      <dsp:txXfrm>
        <a:off x="1353517" y="-222592"/>
        <a:ext cx="3767170" cy="1517133"/>
      </dsp:txXfrm>
    </dsp:sp>
    <dsp:sp modelId="{91FAE35C-461B-498A-88D6-A5B220BD12A6}">
      <dsp:nvSpPr>
        <dsp:cNvPr id="0" name=""/>
        <dsp:cNvSpPr/>
      </dsp:nvSpPr>
      <dsp:spPr>
        <a:xfrm>
          <a:off x="3981695" y="1172264"/>
          <a:ext cx="2558635" cy="151927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smtClean="0"/>
            <a:t>Modificarla ogni 6 mesi. In caso di trattamento di dati sensibili o giudiziari modificarla ogni 3 mesi.</a:t>
          </a:r>
          <a:endParaRPr lang="it-IT" sz="1600" kern="1200" dirty="0"/>
        </a:p>
      </dsp:txBody>
      <dsp:txXfrm>
        <a:off x="3981695" y="1172264"/>
        <a:ext cx="2558635" cy="1519277"/>
      </dsp:txXfrm>
    </dsp:sp>
    <dsp:sp modelId="{FF8FB64A-089E-475D-B37D-B1342B64B8AF}">
      <dsp:nvSpPr>
        <dsp:cNvPr id="0" name=""/>
        <dsp:cNvSpPr/>
      </dsp:nvSpPr>
      <dsp:spPr>
        <a:xfrm>
          <a:off x="2179297" y="2623144"/>
          <a:ext cx="2098665" cy="125705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smtClean="0"/>
            <a:t>Sostituirla se si sospetta che qualcuno l’abbia</a:t>
          </a:r>
          <a:r>
            <a:rPr lang="it-IT" sz="1300" kern="1200" dirty="0" smtClean="0"/>
            <a:t> scoperta</a:t>
          </a:r>
          <a:endParaRPr lang="it-IT" sz="1300" kern="1200" dirty="0"/>
        </a:p>
      </dsp:txBody>
      <dsp:txXfrm>
        <a:off x="2179297" y="2623144"/>
        <a:ext cx="2098665" cy="1257052"/>
      </dsp:txXfrm>
    </dsp:sp>
    <dsp:sp modelId="{7542CD0C-3948-4E81-86CB-19445FAFA908}">
      <dsp:nvSpPr>
        <dsp:cNvPr id="0" name=""/>
        <dsp:cNvSpPr/>
      </dsp:nvSpPr>
      <dsp:spPr>
        <a:xfrm>
          <a:off x="0" y="1207824"/>
          <a:ext cx="2426385" cy="139401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smtClean="0"/>
            <a:t>Non trascriverla su supporti facilmente accessibili a terzi</a:t>
          </a:r>
          <a:endParaRPr lang="it-IT" sz="1600" kern="1200" dirty="0"/>
        </a:p>
      </dsp:txBody>
      <dsp:txXfrm>
        <a:off x="0" y="1207824"/>
        <a:ext cx="2426385" cy="1394012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2479CEE-26AF-489F-8222-F6CCEB62E875}">
      <dsp:nvSpPr>
        <dsp:cNvPr id="0" name=""/>
        <dsp:cNvSpPr/>
      </dsp:nvSpPr>
      <dsp:spPr>
        <a:xfrm>
          <a:off x="73139" y="189936"/>
          <a:ext cx="5239537" cy="649463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>
              <a:solidFill>
                <a:schemeClr val="tx1"/>
              </a:solidFill>
            </a:rPr>
            <a:t>ATTI E DOCUMENTI CARTACEI CHE CONTENGONO DATI PERSONALI</a:t>
          </a:r>
          <a:endParaRPr lang="it-IT" sz="2000" kern="1200" dirty="0">
            <a:solidFill>
              <a:schemeClr val="tx1"/>
            </a:solidFill>
          </a:endParaRPr>
        </a:p>
      </dsp:txBody>
      <dsp:txXfrm>
        <a:off x="73139" y="189936"/>
        <a:ext cx="5239537" cy="649463"/>
      </dsp:txXfrm>
    </dsp:sp>
    <dsp:sp modelId="{6C49A63A-6869-4586-9F09-FE4AB0D12FAF}">
      <dsp:nvSpPr>
        <dsp:cNvPr id="0" name=""/>
        <dsp:cNvSpPr/>
      </dsp:nvSpPr>
      <dsp:spPr>
        <a:xfrm>
          <a:off x="34592" y="872951"/>
          <a:ext cx="1993148" cy="3007628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>
              <a:solidFill>
                <a:schemeClr val="tx1"/>
              </a:solidFill>
            </a:rPr>
            <a:t>PER STUDENTI: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>
              <a:solidFill>
                <a:schemeClr val="tx1"/>
              </a:solidFill>
            </a:rPr>
            <a:t>Registri immatricolazione, fascicoli personali, registri dei voti, delle valutazioni e delle assenze, documentazione sull’assistenza scolastica</a:t>
          </a:r>
          <a:endParaRPr lang="it-IT" sz="1800" kern="1200" dirty="0">
            <a:solidFill>
              <a:schemeClr val="tx1"/>
            </a:solidFill>
          </a:endParaRPr>
        </a:p>
      </dsp:txBody>
      <dsp:txXfrm>
        <a:off x="34592" y="872951"/>
        <a:ext cx="1993148" cy="3007628"/>
      </dsp:txXfrm>
    </dsp:sp>
    <dsp:sp modelId="{207023BF-FB19-44C1-9B4F-4B5E5D58A632}">
      <dsp:nvSpPr>
        <dsp:cNvPr id="0" name=""/>
        <dsp:cNvSpPr/>
      </dsp:nvSpPr>
      <dsp:spPr>
        <a:xfrm>
          <a:off x="1921237" y="855696"/>
          <a:ext cx="1463190" cy="3013961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>
              <a:solidFill>
                <a:schemeClr val="tx1"/>
              </a:solidFill>
            </a:rPr>
            <a:t>PER FORNITORI: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>
              <a:solidFill>
                <a:schemeClr val="tx1"/>
              </a:solidFill>
            </a:rPr>
            <a:t>Ordini di acquisti, bolle, fatture</a:t>
          </a:r>
          <a:endParaRPr lang="it-IT" sz="1800" kern="1200" dirty="0">
            <a:solidFill>
              <a:schemeClr val="tx1"/>
            </a:solidFill>
          </a:endParaRPr>
        </a:p>
      </dsp:txBody>
      <dsp:txXfrm>
        <a:off x="1921237" y="855696"/>
        <a:ext cx="1463190" cy="3013961"/>
      </dsp:txXfrm>
    </dsp:sp>
    <dsp:sp modelId="{5A2BB9A6-02BB-4F90-95AC-069DA63493EA}">
      <dsp:nvSpPr>
        <dsp:cNvPr id="0" name=""/>
        <dsp:cNvSpPr/>
      </dsp:nvSpPr>
      <dsp:spPr>
        <a:xfrm>
          <a:off x="3426241" y="844482"/>
          <a:ext cx="1927504" cy="3071900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>
              <a:solidFill>
                <a:schemeClr val="tx1"/>
              </a:solidFill>
            </a:rPr>
            <a:t>PER DIPENDENTI: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>
              <a:solidFill>
                <a:schemeClr val="tx1"/>
              </a:solidFill>
            </a:rPr>
            <a:t>Buste paga, schede con valutazioni d’idoneità al lavoro, certificati carichi pendenti, trattenute sindacali, richieste di permessi/ferie per motivi politici/religiosi</a:t>
          </a:r>
          <a:endParaRPr lang="it-IT" sz="1800" kern="1200" dirty="0">
            <a:solidFill>
              <a:schemeClr val="tx1"/>
            </a:solidFill>
          </a:endParaRPr>
        </a:p>
      </dsp:txBody>
      <dsp:txXfrm>
        <a:off x="3426241" y="844482"/>
        <a:ext cx="1927504" cy="3071900"/>
      </dsp:txXfrm>
    </dsp:sp>
    <dsp:sp modelId="{93D0FCBB-3249-47B9-AC06-9384779CF7C1}">
      <dsp:nvSpPr>
        <dsp:cNvPr id="0" name=""/>
        <dsp:cNvSpPr/>
      </dsp:nvSpPr>
      <dsp:spPr>
        <a:xfrm>
          <a:off x="45294" y="3965743"/>
          <a:ext cx="5340521" cy="50947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olo 13"/>
          <p:cNvSpPr>
            <a:spLocks noGrp="1"/>
          </p:cNvSpPr>
          <p:nvPr>
            <p:ph type="ctrTitle"/>
          </p:nvPr>
        </p:nvSpPr>
        <p:spPr>
          <a:xfrm>
            <a:off x="1910080" y="359898"/>
            <a:ext cx="987552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22" name="Sottotitolo 21"/>
          <p:cNvSpPr>
            <a:spLocks noGrp="1"/>
          </p:cNvSpPr>
          <p:nvPr>
            <p:ph type="subTitle" idx="1"/>
          </p:nvPr>
        </p:nvSpPr>
        <p:spPr>
          <a:xfrm>
            <a:off x="1910080" y="1850064"/>
            <a:ext cx="987552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A87A34-81AB-432B-8DAE-1953F412C126}" type="datetimeFigureOut">
              <a:rPr lang="en-US" smtClean="0"/>
              <a:pPr/>
              <a:t>3/7/2019</a:t>
            </a:fld>
            <a:endParaRPr lang="en-US" dirty="0"/>
          </a:p>
        </p:txBody>
      </p:sp>
      <p:sp>
        <p:nvSpPr>
          <p:cNvPr id="20" name="Segnaposto piè di pagina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8" name="Ovale 7"/>
          <p:cNvSpPr/>
          <p:nvPr/>
        </p:nvSpPr>
        <p:spPr>
          <a:xfrm>
            <a:off x="1228577" y="1413802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e 8"/>
          <p:cNvSpPr/>
          <p:nvPr/>
        </p:nvSpPr>
        <p:spPr>
          <a:xfrm>
            <a:off x="1542901" y="1345016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A87A34-81AB-432B-8DAE-1953F412C126}" type="datetimeFigureOut">
              <a:rPr lang="en-US" smtClean="0"/>
              <a:pPr/>
              <a:t>3/7/2019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3043853" y="-54"/>
            <a:ext cx="9144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37856" y="2600325"/>
            <a:ext cx="85344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37856" y="1066800"/>
            <a:ext cx="85344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A87A34-81AB-432B-8DAE-1953F412C126}" type="datetimeFigureOut">
              <a:rPr lang="en-US" smtClean="0"/>
              <a:pPr/>
              <a:t>3/7/2019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0" name="Rettangolo 9"/>
          <p:cNvSpPr/>
          <p:nvPr/>
        </p:nvSpPr>
        <p:spPr bwMode="invGray">
          <a:xfrm>
            <a:off x="3048000" y="0"/>
            <a:ext cx="1016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e 7"/>
          <p:cNvSpPr/>
          <p:nvPr/>
        </p:nvSpPr>
        <p:spPr>
          <a:xfrm>
            <a:off x="2896428" y="2814656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e 8"/>
          <p:cNvSpPr/>
          <p:nvPr/>
        </p:nvSpPr>
        <p:spPr>
          <a:xfrm>
            <a:off x="3210752" y="2745870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91414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A87A34-81AB-432B-8DAE-1953F412C126}" type="datetimeFigureOut">
              <a:rPr lang="en-US" smtClean="0"/>
              <a:pPr/>
              <a:t>3/7/2019</a:t>
            </a:fld>
            <a:endParaRPr lang="en-US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5160336"/>
            <a:ext cx="109728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621792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60960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21792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A87A34-81AB-432B-8DAE-1953F412C126}" type="datetimeFigureOut">
              <a:rPr lang="en-US" smtClean="0"/>
              <a:pPr/>
              <a:t>3/7/2019</a:t>
            </a:fld>
            <a:endParaRPr lang="en-US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 anchor="ctr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A87A34-81AB-432B-8DAE-1953F412C126}" type="datetimeFigureOut">
              <a:rPr lang="en-US" smtClean="0"/>
              <a:pPr/>
              <a:t>3/7/2019</a:t>
            </a:fld>
            <a:endParaRPr lang="en-US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1353312" y="0"/>
            <a:ext cx="10838688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A87A34-81AB-432B-8DAE-1953F412C126}" type="datetimeFigureOut">
              <a:rPr lang="en-US" smtClean="0"/>
              <a:pPr/>
              <a:t>3/7/2019</a:t>
            </a:fld>
            <a:endParaRPr lang="en-US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6" name="Rettangolo 5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16778"/>
            <a:ext cx="508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09600" y="1406964"/>
            <a:ext cx="508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609600" y="2133601"/>
            <a:ext cx="108712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A87A34-81AB-432B-8DAE-1953F412C126}" type="datetimeFigureOut">
              <a:rPr lang="en-US" smtClean="0"/>
              <a:pPr/>
              <a:t>3/7/2019</a:t>
            </a:fld>
            <a:endParaRPr lang="en-US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849195" y="1066800"/>
            <a:ext cx="36576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A87A34-81AB-432B-8DAE-1953F412C126}" type="datetimeFigureOut">
              <a:rPr lang="en-US" smtClean="0"/>
              <a:pPr/>
              <a:t>3/7/2019</a:t>
            </a:fld>
            <a:endParaRPr lang="en-US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8" name="Rettangolo 7"/>
          <p:cNvSpPr/>
          <p:nvPr/>
        </p:nvSpPr>
        <p:spPr>
          <a:xfrm>
            <a:off x="1016000" y="1066800"/>
            <a:ext cx="6096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117600" y="1143004"/>
            <a:ext cx="58928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9" name="Elaborazione 8"/>
          <p:cNvSpPr/>
          <p:nvPr/>
        </p:nvSpPr>
        <p:spPr>
          <a:xfrm rot="19468671">
            <a:off x="528967" y="954341"/>
            <a:ext cx="9144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Elaborazione 9"/>
          <p:cNvSpPr/>
          <p:nvPr/>
        </p:nvSpPr>
        <p:spPr>
          <a:xfrm rot="2103354" flipH="1">
            <a:off x="6671556" y="936786"/>
            <a:ext cx="865632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117600" y="4800600"/>
            <a:ext cx="58928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A87A34-81AB-432B-8DAE-1953F412C126}" type="datetimeFigureOut">
              <a:rPr lang="en-US" smtClean="0"/>
              <a:pPr/>
              <a:t>3/7/2019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9144000" y="274640"/>
            <a:ext cx="2438400" cy="5851525"/>
          </a:xfrm>
        </p:spPr>
        <p:txBody>
          <a:bodyPr vert="eaVert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524000" y="274641"/>
            <a:ext cx="7416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A87A34-81AB-432B-8DAE-1953F412C126}" type="datetimeFigureOut">
              <a:rPr lang="en-US" smtClean="0"/>
              <a:pPr/>
              <a:t>3/7/2019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rta 6"/>
          <p:cNvSpPr/>
          <p:nvPr/>
        </p:nvSpPr>
        <p:spPr>
          <a:xfrm>
            <a:off x="-1087902" y="-815922"/>
            <a:ext cx="2185183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e 7"/>
          <p:cNvSpPr/>
          <p:nvPr/>
        </p:nvSpPr>
        <p:spPr>
          <a:xfrm>
            <a:off x="225089" y="21103"/>
            <a:ext cx="2269588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Anello 10"/>
          <p:cNvSpPr/>
          <p:nvPr/>
        </p:nvSpPr>
        <p:spPr>
          <a:xfrm rot="2315675">
            <a:off x="243842" y="1055077"/>
            <a:ext cx="1500956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>
          <a:xfrm>
            <a:off x="1350498" y="-54"/>
            <a:ext cx="10841503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Segnaposto titolo 4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egnaposto testo 8"/>
          <p:cNvSpPr>
            <a:spLocks noGrp="1"/>
          </p:cNvSpPr>
          <p:nvPr>
            <p:ph type="body" idx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24" name="Segnaposto data 23"/>
          <p:cNvSpPr>
            <a:spLocks noGrp="1"/>
          </p:cNvSpPr>
          <p:nvPr>
            <p:ph type="dt" sz="half" idx="2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48A87A34-81AB-432B-8DAE-1953F412C126}" type="datetimeFigureOut">
              <a:rPr lang="en-US" smtClean="0"/>
              <a:pPr/>
              <a:t>3/7/2019</a:t>
            </a:fld>
            <a:endParaRPr lang="en-US" dirty="0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3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 dirty="0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4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5" name="Rettangolo 14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4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4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13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diagramLayout" Target="../diagrams/layout4.xml"/><Relationship Id="rId7" Type="http://schemas.openxmlformats.org/officeDocument/2006/relationships/image" Target="../media/image14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60000"/>
                <a:lumOff val="40000"/>
              </a:schemeClr>
            </a:gs>
            <a:gs pos="79660">
              <a:schemeClr val="accent1">
                <a:lumMod val="20000"/>
                <a:lumOff val="80000"/>
              </a:schemeClr>
            </a:gs>
            <a:gs pos="28325">
              <a:srgbClr val="FFEDB5"/>
            </a:gs>
            <a:gs pos="55000">
              <a:schemeClr val="bg1"/>
            </a:gs>
            <a:gs pos="100000">
              <a:schemeClr val="accent5">
                <a:lumMod val="40000"/>
                <a:lumOff val="6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2094521" y="4764694"/>
            <a:ext cx="8053755" cy="99658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800" b="1" dirty="0" smtClean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REGOLAMENTO  GENERALE U.E. SULLA  PROTEZIONE DEI DATI  PERSONALI N. 679 DEL 2016</a:t>
            </a:r>
            <a:endParaRPr lang="it-IT" sz="2800" b="1" dirty="0">
              <a:solidFill>
                <a:srgbClr val="0070C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5706534" y="3213364"/>
            <a:ext cx="101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chemeClr val="bg1"/>
                </a:solidFill>
              </a:rPr>
              <a:t>GDPR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7" name="Titolo 6"/>
          <p:cNvSpPr>
            <a:spLocks noGrp="1"/>
          </p:cNvSpPr>
          <p:nvPr>
            <p:ph type="ctrTitle"/>
          </p:nvPr>
        </p:nvSpPr>
        <p:spPr>
          <a:xfrm>
            <a:off x="1994746" y="965199"/>
            <a:ext cx="9113520" cy="855134"/>
          </a:xfrm>
        </p:spPr>
        <p:txBody>
          <a:bodyPr/>
          <a:lstStyle/>
          <a:p>
            <a:r>
              <a:rPr lang="it-IT" dirty="0" smtClean="0"/>
              <a:t>LA SCUOLA A PROVA </a:t>
            </a:r>
            <a:r>
              <a:rPr lang="it-IT" dirty="0" err="1" smtClean="0"/>
              <a:t>DI</a:t>
            </a:r>
            <a:r>
              <a:rPr lang="it-IT" dirty="0" smtClean="0"/>
              <a:t> PRIVACY</a:t>
            </a:r>
            <a:endParaRPr lang="it-IT" dirty="0"/>
          </a:p>
        </p:txBody>
      </p:sp>
      <p:sp>
        <p:nvSpPr>
          <p:cNvPr id="10" name="Rettangolo 9"/>
          <p:cNvSpPr/>
          <p:nvPr/>
        </p:nvSpPr>
        <p:spPr>
          <a:xfrm>
            <a:off x="4038600" y="5952067"/>
            <a:ext cx="3886199" cy="7873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50" b="1" i="1" dirty="0" smtClean="0">
                <a:solidFill>
                  <a:schemeClr val="tx1"/>
                </a:solidFill>
              </a:rPr>
              <a:t>Dott.ssa Martina Iorio </a:t>
            </a:r>
          </a:p>
          <a:p>
            <a:pPr algn="ctr"/>
            <a:r>
              <a:rPr lang="it-IT" sz="1050" b="1" i="1" dirty="0" smtClean="0">
                <a:solidFill>
                  <a:schemeClr val="tx1"/>
                </a:solidFill>
              </a:rPr>
              <a:t>Esperta e Consulente in materia di Gestione della Privacy</a:t>
            </a:r>
          </a:p>
          <a:p>
            <a:pPr algn="ctr"/>
            <a:r>
              <a:rPr lang="it-IT" sz="1050" b="1" i="1" dirty="0" smtClean="0">
                <a:solidFill>
                  <a:schemeClr val="tx1"/>
                </a:solidFill>
              </a:rPr>
              <a:t>P. avv. Rosa Consuelo Lizzi</a:t>
            </a:r>
          </a:p>
          <a:p>
            <a:pPr algn="ctr"/>
            <a:r>
              <a:rPr lang="it-IT" sz="1050" b="1" i="1" dirty="0" smtClean="0">
                <a:solidFill>
                  <a:schemeClr val="tx1"/>
                </a:solidFill>
              </a:rPr>
              <a:t>Viale Gramsci n. 23, Napoli (80122)</a:t>
            </a:r>
            <a:endParaRPr lang="it-IT" sz="1050" b="1" i="1" dirty="0"/>
          </a:p>
        </p:txBody>
      </p:sp>
      <p:pic>
        <p:nvPicPr>
          <p:cNvPr id="5128" name="Picture 8" descr="C:\Users\w7\AppData\Local\Microsoft\Windows\Temporary Internet Files\Content.IE5\86TVIZHC\dgpr1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31336" y="1984248"/>
            <a:ext cx="5276088" cy="2511418"/>
          </a:xfrm>
          <a:prstGeom prst="rect">
            <a:avLst/>
          </a:prstGeom>
          <a:noFill/>
        </p:spPr>
      </p:pic>
      <p:pic>
        <p:nvPicPr>
          <p:cNvPr id="11" name="Immagine 10" descr="logo1.png"/>
          <p:cNvPicPr>
            <a:picLocks noChangeAspect="1"/>
          </p:cNvPicPr>
          <p:nvPr/>
        </p:nvPicPr>
        <p:blipFill>
          <a:blip r:embed="rId3"/>
          <a:srcRect l="4711" t="9430" r="7058" b="17648"/>
          <a:stretch>
            <a:fillRect/>
          </a:stretch>
        </p:blipFill>
        <p:spPr>
          <a:xfrm>
            <a:off x="1550544" y="5970745"/>
            <a:ext cx="1695163" cy="759568"/>
          </a:xfrm>
          <a:prstGeom prst="rect">
            <a:avLst/>
          </a:prstGeom>
        </p:spPr>
      </p:pic>
      <p:pic>
        <p:nvPicPr>
          <p:cNvPr id="1026" name="Picture 2" descr="C:\Users\martina.IORIO.000\Documents\logo la seren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75718" y="0"/>
            <a:ext cx="1968844" cy="11559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56462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48932" y="575733"/>
            <a:ext cx="9761051" cy="858838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>CHE COS’È IL </a:t>
            </a:r>
            <a:r>
              <a:rPr lang="it-IT" dirty="0" err="1" smtClean="0"/>
              <a:t>G.D.P.R.</a:t>
            </a:r>
            <a:r>
              <a:rPr lang="it-IT" dirty="0" smtClean="0"/>
              <a:t>?</a:t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888744" y="1219200"/>
            <a:ext cx="9997440" cy="4470400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it-IT" dirty="0" smtClean="0">
                <a:solidFill>
                  <a:schemeClr val="tx1">
                    <a:lumMod val="10000"/>
                  </a:schemeClr>
                </a:solidFill>
                <a:cs typeface="Calibri Light" panose="020F0302020204030204" pitchFamily="34" charset="0"/>
              </a:rPr>
              <a:t>Il 4 maggio 2016 è stato pubblicato sulla Gazzetta Ufficiale dell’U.E. il </a:t>
            </a:r>
            <a:r>
              <a:rPr lang="it-IT" b="1" dirty="0" err="1" smtClean="0">
                <a:solidFill>
                  <a:schemeClr val="tx1">
                    <a:lumMod val="10000"/>
                  </a:schemeClr>
                </a:solidFill>
                <a:cs typeface="Calibri Light" panose="020F0302020204030204" pitchFamily="34" charset="0"/>
              </a:rPr>
              <a:t>General</a:t>
            </a:r>
            <a:r>
              <a:rPr lang="it-IT" b="1" dirty="0" smtClean="0">
                <a:solidFill>
                  <a:schemeClr val="tx1">
                    <a:lumMod val="10000"/>
                  </a:schemeClr>
                </a:solidFill>
                <a:cs typeface="Calibri Light" panose="020F0302020204030204" pitchFamily="34" charset="0"/>
              </a:rPr>
              <a:t> Data </a:t>
            </a:r>
            <a:r>
              <a:rPr lang="it-IT" b="1" dirty="0" err="1" smtClean="0">
                <a:solidFill>
                  <a:schemeClr val="tx1">
                    <a:lumMod val="10000"/>
                  </a:schemeClr>
                </a:solidFill>
                <a:cs typeface="Calibri Light" panose="020F0302020204030204" pitchFamily="34" charset="0"/>
              </a:rPr>
              <a:t>Protection</a:t>
            </a:r>
            <a:r>
              <a:rPr lang="it-IT" b="1" dirty="0" smtClean="0">
                <a:solidFill>
                  <a:schemeClr val="tx1">
                    <a:lumMod val="10000"/>
                  </a:schemeClr>
                </a:solidFill>
                <a:cs typeface="Calibri Light" panose="020F0302020204030204" pitchFamily="34" charset="0"/>
              </a:rPr>
              <a:t> </a:t>
            </a:r>
            <a:r>
              <a:rPr lang="it-IT" b="1" dirty="0" err="1" smtClean="0">
                <a:solidFill>
                  <a:schemeClr val="tx1">
                    <a:lumMod val="10000"/>
                  </a:schemeClr>
                </a:solidFill>
                <a:cs typeface="Calibri Light" panose="020F0302020204030204" pitchFamily="34" charset="0"/>
              </a:rPr>
              <a:t>Regulation</a:t>
            </a:r>
            <a:r>
              <a:rPr lang="it-IT" dirty="0" smtClean="0">
                <a:solidFill>
                  <a:schemeClr val="tx1">
                    <a:lumMod val="10000"/>
                  </a:schemeClr>
                </a:solidFill>
                <a:cs typeface="Calibri Light" panose="020F0302020204030204" pitchFamily="34" charset="0"/>
              </a:rPr>
              <a:t>, ossia il Regolamento inerente la </a:t>
            </a:r>
            <a:r>
              <a:rPr lang="it-IT" b="1" dirty="0" smtClean="0">
                <a:solidFill>
                  <a:schemeClr val="tx1">
                    <a:lumMod val="10000"/>
                  </a:schemeClr>
                </a:solidFill>
                <a:cs typeface="Calibri Light" panose="020F0302020204030204" pitchFamily="34" charset="0"/>
              </a:rPr>
              <a:t>protezione e il trattamento dei dati personali e della privacy delle Persone Fisiche</a:t>
            </a:r>
            <a:r>
              <a:rPr lang="it-IT" dirty="0" smtClean="0">
                <a:solidFill>
                  <a:schemeClr val="tx1">
                    <a:lumMod val="10000"/>
                  </a:schemeClr>
                </a:solidFill>
                <a:cs typeface="Calibri Light" panose="020F030202020403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it-IT" dirty="0" smtClean="0">
                <a:solidFill>
                  <a:schemeClr val="tx1">
                    <a:lumMod val="10000"/>
                  </a:schemeClr>
                </a:solidFill>
                <a:cs typeface="Calibri Light" panose="020F0302020204030204" pitchFamily="34" charset="0"/>
              </a:rPr>
              <a:t>Questo Regolamento nasce dalla necessità di fortificare le metodologie  di tutela dei dati personali in virtù del processo di globalizzazione e della continua evoluzione tecnologica che hanno portato ad un vertiginoso aumento della raccolta dei dati nonché del concetto di condivisione degli stessi.</a:t>
            </a:r>
          </a:p>
          <a:p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4407408" y="5892800"/>
            <a:ext cx="3898392" cy="78740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i="1" dirty="0" smtClean="0">
                <a:solidFill>
                  <a:schemeClr val="tx1"/>
                </a:solidFill>
              </a:rPr>
              <a:t>Dott.ssa Martina Iorio </a:t>
            </a:r>
          </a:p>
          <a:p>
            <a:pPr algn="ctr"/>
            <a:r>
              <a:rPr lang="it-IT" sz="1100" b="1" i="1" dirty="0" smtClean="0">
                <a:solidFill>
                  <a:schemeClr val="tx1"/>
                </a:solidFill>
              </a:rPr>
              <a:t>Esperta e Consulente in materia di Gestione della Privacy</a:t>
            </a:r>
          </a:p>
          <a:p>
            <a:pPr algn="ctr"/>
            <a:r>
              <a:rPr lang="it-IT" sz="1100" b="1" i="1" dirty="0" smtClean="0">
                <a:solidFill>
                  <a:schemeClr val="tx1"/>
                </a:solidFill>
              </a:rPr>
              <a:t>P. avv. Rosa Consuelo Lizzi</a:t>
            </a:r>
          </a:p>
          <a:p>
            <a:pPr algn="ctr"/>
            <a:r>
              <a:rPr lang="it-IT" sz="1100" b="1" i="1" dirty="0" smtClean="0">
                <a:solidFill>
                  <a:schemeClr val="tx1"/>
                </a:solidFill>
              </a:rPr>
              <a:t>Viale Gramsci n. 23, Napoli (80122)</a:t>
            </a:r>
            <a:endParaRPr lang="it-IT" sz="1100" b="1" i="1" dirty="0"/>
          </a:p>
        </p:txBody>
      </p:sp>
      <p:pic>
        <p:nvPicPr>
          <p:cNvPr id="5" name="Immagine 4" descr="logo1.png"/>
          <p:cNvPicPr>
            <a:picLocks noChangeAspect="1"/>
          </p:cNvPicPr>
          <p:nvPr/>
        </p:nvPicPr>
        <p:blipFill>
          <a:blip r:embed="rId2"/>
          <a:srcRect t="11892" r="5311" b="19459"/>
          <a:stretch>
            <a:fillRect/>
          </a:stretch>
        </p:blipFill>
        <p:spPr>
          <a:xfrm>
            <a:off x="1601269" y="5799438"/>
            <a:ext cx="1957478" cy="927921"/>
          </a:xfrm>
          <a:prstGeom prst="rect">
            <a:avLst/>
          </a:prstGeom>
        </p:spPr>
      </p:pic>
      <p:pic>
        <p:nvPicPr>
          <p:cNvPr id="6" name="Picture 2" descr="C:\Users\martina.IORIO.000\Documents\logo la seren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5718" y="0"/>
            <a:ext cx="1968844" cy="11559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29932" y="550332"/>
            <a:ext cx="9481651" cy="867305"/>
          </a:xfrm>
        </p:spPr>
        <p:txBody>
          <a:bodyPr/>
          <a:lstStyle/>
          <a:p>
            <a:pPr algn="ctr"/>
            <a:r>
              <a:rPr lang="it-IT" dirty="0" smtClean="0"/>
              <a:t>I PRINCIPI DEL </a:t>
            </a:r>
            <a:r>
              <a:rPr lang="it-IT" dirty="0" err="1" smtClean="0"/>
              <a:t>G.D.P.R</a:t>
            </a:r>
            <a:r>
              <a:rPr lang="it-IT" dirty="0" smtClean="0"/>
              <a:t>.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948011" y="1634067"/>
            <a:ext cx="9997440" cy="3691467"/>
          </a:xfrm>
        </p:spPr>
        <p:txBody>
          <a:bodyPr/>
          <a:lstStyle/>
          <a:p>
            <a:pPr>
              <a:buNone/>
            </a:pPr>
            <a:r>
              <a:rPr lang="it-IT" dirty="0" smtClean="0"/>
              <a:t>I principi del nuovo Regolamento Europeo sono:</a:t>
            </a:r>
          </a:p>
          <a:p>
            <a:pPr marL="596646" indent="-514350">
              <a:buAutoNum type="arabicParenR"/>
            </a:pPr>
            <a:r>
              <a:rPr lang="it-IT" dirty="0" smtClean="0"/>
              <a:t>Principio dell’</a:t>
            </a:r>
            <a:r>
              <a:rPr lang="it-IT" dirty="0" err="1" smtClean="0"/>
              <a:t>Accountability</a:t>
            </a:r>
            <a:endParaRPr lang="it-IT" dirty="0" smtClean="0"/>
          </a:p>
          <a:p>
            <a:pPr marL="596646" indent="-514350">
              <a:buAutoNum type="arabicParenR"/>
            </a:pPr>
            <a:r>
              <a:rPr lang="it-IT" dirty="0" smtClean="0"/>
              <a:t>Data </a:t>
            </a:r>
            <a:r>
              <a:rPr lang="it-IT" dirty="0" err="1" smtClean="0"/>
              <a:t>Protection</a:t>
            </a:r>
            <a:r>
              <a:rPr lang="it-IT" dirty="0" smtClean="0"/>
              <a:t> Impact </a:t>
            </a:r>
            <a:r>
              <a:rPr lang="it-IT" dirty="0" err="1" smtClean="0"/>
              <a:t>Assessment</a:t>
            </a:r>
            <a:endParaRPr lang="it-IT" dirty="0" smtClean="0"/>
          </a:p>
          <a:p>
            <a:pPr marL="596646" indent="-514350">
              <a:buAutoNum type="arabicParenR"/>
            </a:pPr>
            <a:r>
              <a:rPr lang="it-IT" dirty="0" smtClean="0"/>
              <a:t>Data </a:t>
            </a:r>
            <a:r>
              <a:rPr lang="it-IT" dirty="0" err="1" smtClean="0"/>
              <a:t>Breach</a:t>
            </a:r>
            <a:r>
              <a:rPr lang="it-IT" dirty="0" smtClean="0"/>
              <a:t> </a:t>
            </a:r>
            <a:r>
              <a:rPr lang="it-IT" dirty="0" err="1" smtClean="0"/>
              <a:t>Notification</a:t>
            </a:r>
            <a:endParaRPr lang="it-IT" dirty="0" smtClean="0"/>
          </a:p>
          <a:p>
            <a:pPr marL="596646" indent="-514350">
              <a:buAutoNum type="arabicParenR"/>
            </a:pPr>
            <a:r>
              <a:rPr lang="it-IT" dirty="0" smtClean="0"/>
              <a:t>Privacy </a:t>
            </a:r>
            <a:r>
              <a:rPr lang="it-IT" dirty="0" err="1" smtClean="0"/>
              <a:t>by</a:t>
            </a:r>
            <a:r>
              <a:rPr lang="it-IT" dirty="0" smtClean="0"/>
              <a:t> design e </a:t>
            </a:r>
            <a:r>
              <a:rPr lang="it-IT" dirty="0" err="1" smtClean="0"/>
              <a:t>by</a:t>
            </a:r>
            <a:r>
              <a:rPr lang="it-IT" dirty="0" smtClean="0"/>
              <a:t> default</a:t>
            </a:r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4114800" y="5960535"/>
            <a:ext cx="3826933" cy="736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i="1" dirty="0" smtClean="0">
                <a:solidFill>
                  <a:schemeClr val="tx1"/>
                </a:solidFill>
              </a:rPr>
              <a:t>Dott.ssa Martina Iorio </a:t>
            </a:r>
          </a:p>
          <a:p>
            <a:pPr algn="ctr"/>
            <a:r>
              <a:rPr lang="it-IT" sz="1100" b="1" i="1" dirty="0" smtClean="0">
                <a:solidFill>
                  <a:schemeClr val="tx1"/>
                </a:solidFill>
              </a:rPr>
              <a:t>Esperta e Consulente in materia di Gestione della Privacy</a:t>
            </a:r>
          </a:p>
          <a:p>
            <a:pPr algn="ctr"/>
            <a:r>
              <a:rPr lang="it-IT" sz="1100" b="1" i="1" dirty="0" smtClean="0">
                <a:solidFill>
                  <a:schemeClr val="tx1"/>
                </a:solidFill>
              </a:rPr>
              <a:t>P. avv. Rosa Consuelo Lizzi</a:t>
            </a:r>
          </a:p>
          <a:p>
            <a:pPr algn="ctr"/>
            <a:r>
              <a:rPr lang="it-IT" sz="1100" b="1" i="1" dirty="0" smtClean="0">
                <a:solidFill>
                  <a:schemeClr val="tx1"/>
                </a:solidFill>
              </a:rPr>
              <a:t>Viale Gramsci n. 23, Napoli (80122)</a:t>
            </a:r>
            <a:r>
              <a:rPr lang="it-IT" sz="1100" dirty="0" smtClean="0">
                <a:solidFill>
                  <a:schemeClr val="tx1"/>
                </a:solidFill>
              </a:rPr>
              <a:t>)</a:t>
            </a:r>
            <a:endParaRPr lang="it-IT" sz="1100" dirty="0"/>
          </a:p>
        </p:txBody>
      </p:sp>
      <p:pic>
        <p:nvPicPr>
          <p:cNvPr id="3076" name="Picture 4" descr="C:\Users\w7\AppData\Local\Microsoft\Windows\Temporary Internet Files\Content.IE5\537G9FXQ\GDPR-%c2%a3-e1522154668120-950x630[1]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67344" y="3470098"/>
            <a:ext cx="3497198" cy="2319195"/>
          </a:xfrm>
          <a:prstGeom prst="rect">
            <a:avLst/>
          </a:prstGeom>
          <a:noFill/>
        </p:spPr>
      </p:pic>
      <p:pic>
        <p:nvPicPr>
          <p:cNvPr id="7" name="Picture 2" descr="C:\Users\martina.IORIO.000\Documents\logo la seren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5718" y="0"/>
            <a:ext cx="1968844" cy="1155912"/>
          </a:xfrm>
          <a:prstGeom prst="rect">
            <a:avLst/>
          </a:prstGeom>
          <a:noFill/>
        </p:spPr>
      </p:pic>
      <p:pic>
        <p:nvPicPr>
          <p:cNvPr id="8" name="Immagine 7" descr="logo1.png"/>
          <p:cNvPicPr>
            <a:picLocks noChangeAspect="1"/>
          </p:cNvPicPr>
          <p:nvPr/>
        </p:nvPicPr>
        <p:blipFill>
          <a:blip r:embed="rId4"/>
          <a:srcRect t="11892" r="5311" b="19459"/>
          <a:stretch>
            <a:fillRect/>
          </a:stretch>
        </p:blipFill>
        <p:spPr>
          <a:xfrm>
            <a:off x="1400174" y="5956183"/>
            <a:ext cx="1879922" cy="6892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508760" y="1016000"/>
            <a:ext cx="5035973" cy="209126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tx1"/>
                </a:solidFill>
              </a:rPr>
              <a:t>ACCOUNTABILITY</a:t>
            </a:r>
            <a:r>
              <a:rPr lang="it-IT" dirty="0" smtClean="0">
                <a:solidFill>
                  <a:schemeClr val="tx1"/>
                </a:solidFill>
              </a:rPr>
              <a:t>:</a:t>
            </a:r>
          </a:p>
          <a:p>
            <a:pPr algn="just"/>
            <a:r>
              <a:rPr lang="it-IT" dirty="0" smtClean="0">
                <a:solidFill>
                  <a:schemeClr val="tx1"/>
                </a:solidFill>
              </a:rPr>
              <a:t>È il principio della </a:t>
            </a:r>
            <a:r>
              <a:rPr lang="it-IT" b="1" u="sng" dirty="0" smtClean="0">
                <a:solidFill>
                  <a:schemeClr val="tx1"/>
                </a:solidFill>
              </a:rPr>
              <a:t>responsabilizzazione</a:t>
            </a:r>
            <a:r>
              <a:rPr lang="it-IT" dirty="0" smtClean="0">
                <a:solidFill>
                  <a:schemeClr val="tx1"/>
                </a:solidFill>
              </a:rPr>
              <a:t>, secondo il quale il Titolare del Trattamento deve adottare delle </a:t>
            </a:r>
            <a:r>
              <a:rPr lang="it-IT" b="1" dirty="0" smtClean="0">
                <a:solidFill>
                  <a:schemeClr val="tx1"/>
                </a:solidFill>
              </a:rPr>
              <a:t>politiche interne </a:t>
            </a:r>
            <a:r>
              <a:rPr lang="it-IT" dirty="0" smtClean="0">
                <a:solidFill>
                  <a:schemeClr val="tx1"/>
                </a:solidFill>
              </a:rPr>
              <a:t>ed attuare adeguate misure per garantire la </a:t>
            </a:r>
            <a:r>
              <a:rPr lang="it-IT" b="1" dirty="0" smtClean="0">
                <a:solidFill>
                  <a:schemeClr val="tx1"/>
                </a:solidFill>
              </a:rPr>
              <a:t>conformità</a:t>
            </a:r>
            <a:r>
              <a:rPr lang="it-IT" dirty="0" smtClean="0">
                <a:solidFill>
                  <a:schemeClr val="tx1"/>
                </a:solidFill>
              </a:rPr>
              <a:t> del trattamento dei dati personali al Regolamento.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1472184" y="3246120"/>
            <a:ext cx="5056293" cy="271576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tx1"/>
                </a:solidFill>
              </a:rPr>
              <a:t>DATA BREACH NOTIFICATION</a:t>
            </a:r>
            <a:r>
              <a:rPr lang="it-IT" dirty="0" smtClean="0">
                <a:solidFill>
                  <a:schemeClr val="tx1"/>
                </a:solidFill>
              </a:rPr>
              <a:t>:</a:t>
            </a:r>
          </a:p>
          <a:p>
            <a:pPr algn="just"/>
            <a:r>
              <a:rPr lang="it-IT" dirty="0" smtClean="0">
                <a:solidFill>
                  <a:schemeClr val="tx1"/>
                </a:solidFill>
              </a:rPr>
              <a:t>Per “Data </a:t>
            </a:r>
            <a:r>
              <a:rPr lang="it-IT" dirty="0" err="1" smtClean="0">
                <a:solidFill>
                  <a:schemeClr val="tx1"/>
                </a:solidFill>
              </a:rPr>
              <a:t>Breach</a:t>
            </a:r>
            <a:r>
              <a:rPr lang="it-IT" dirty="0" smtClean="0">
                <a:solidFill>
                  <a:schemeClr val="tx1"/>
                </a:solidFill>
              </a:rPr>
              <a:t>” si intende “</a:t>
            </a:r>
            <a:r>
              <a:rPr lang="it-IT" b="1" dirty="0" smtClean="0">
                <a:solidFill>
                  <a:schemeClr val="tx1"/>
                </a:solidFill>
              </a:rPr>
              <a:t>violazione dei dati personali</a:t>
            </a:r>
            <a:r>
              <a:rPr lang="it-IT" dirty="0" smtClean="0">
                <a:solidFill>
                  <a:schemeClr val="tx1"/>
                </a:solidFill>
              </a:rPr>
              <a:t>” che comporta la perdita, modifica o divulgazione non autorizzata degli stessi. </a:t>
            </a:r>
          </a:p>
          <a:p>
            <a:pPr algn="just"/>
            <a:r>
              <a:rPr lang="it-IT" b="1" dirty="0" smtClean="0">
                <a:solidFill>
                  <a:schemeClr val="tx1"/>
                </a:solidFill>
              </a:rPr>
              <a:t>Art. 33 del Regolamento</a:t>
            </a:r>
            <a:r>
              <a:rPr lang="it-IT" dirty="0" smtClean="0">
                <a:solidFill>
                  <a:schemeClr val="tx1"/>
                </a:solidFill>
              </a:rPr>
              <a:t>: obbligo in capo al </a:t>
            </a:r>
            <a:r>
              <a:rPr lang="it-IT" b="1" dirty="0" smtClean="0">
                <a:solidFill>
                  <a:schemeClr val="tx1"/>
                </a:solidFill>
              </a:rPr>
              <a:t>Titolare</a:t>
            </a:r>
            <a:r>
              <a:rPr lang="it-IT" dirty="0" smtClean="0">
                <a:solidFill>
                  <a:schemeClr val="tx1"/>
                </a:solidFill>
              </a:rPr>
              <a:t> del trattamento di </a:t>
            </a:r>
            <a:r>
              <a:rPr lang="it-IT" b="1" dirty="0" smtClean="0">
                <a:solidFill>
                  <a:schemeClr val="tx1"/>
                </a:solidFill>
              </a:rPr>
              <a:t>notificare</a:t>
            </a:r>
            <a:r>
              <a:rPr lang="it-IT" dirty="0" smtClean="0">
                <a:solidFill>
                  <a:schemeClr val="tx1"/>
                </a:solidFill>
              </a:rPr>
              <a:t> la violazione all’autorità di controllo competente, entro </a:t>
            </a:r>
            <a:r>
              <a:rPr lang="it-IT" b="1" dirty="0" smtClean="0">
                <a:solidFill>
                  <a:schemeClr val="tx1"/>
                </a:solidFill>
              </a:rPr>
              <a:t>72 ore </a:t>
            </a:r>
            <a:r>
              <a:rPr lang="it-IT" dirty="0" smtClean="0">
                <a:solidFill>
                  <a:schemeClr val="tx1"/>
                </a:solidFill>
              </a:rPr>
              <a:t>dal momento in cui ne è venuto a conoscenza. </a:t>
            </a:r>
            <a:endParaRPr lang="it-IT" dirty="0"/>
          </a:p>
        </p:txBody>
      </p:sp>
      <p:sp>
        <p:nvSpPr>
          <p:cNvPr id="9" name="Rettangolo 8"/>
          <p:cNvSpPr/>
          <p:nvPr/>
        </p:nvSpPr>
        <p:spPr>
          <a:xfrm>
            <a:off x="6816344" y="1007533"/>
            <a:ext cx="5226304" cy="212851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b="1" dirty="0" smtClean="0">
                <a:solidFill>
                  <a:schemeClr val="tx1"/>
                </a:solidFill>
              </a:rPr>
              <a:t>DATA PROTECTION IMPACT ASSESSMENT</a:t>
            </a:r>
          </a:p>
          <a:p>
            <a:pPr algn="ctr"/>
            <a:r>
              <a:rPr lang="it-IT" b="1" dirty="0" smtClean="0">
                <a:solidFill>
                  <a:schemeClr val="tx1"/>
                </a:solidFill>
              </a:rPr>
              <a:t>Art. 35 del Regolamento:</a:t>
            </a:r>
          </a:p>
          <a:p>
            <a:pPr algn="just"/>
            <a:r>
              <a:rPr lang="it-IT" dirty="0" smtClean="0">
                <a:solidFill>
                  <a:schemeClr val="tx1"/>
                </a:solidFill>
              </a:rPr>
              <a:t>La </a:t>
            </a:r>
            <a:r>
              <a:rPr lang="it-IT" b="1" u="sng" dirty="0" smtClean="0">
                <a:solidFill>
                  <a:schemeClr val="tx1"/>
                </a:solidFill>
              </a:rPr>
              <a:t>valutazione d’impatto della protezione dei dati (DPIA) </a:t>
            </a:r>
            <a:r>
              <a:rPr lang="it-IT" dirty="0" smtClean="0">
                <a:solidFill>
                  <a:schemeClr val="tx1"/>
                </a:solidFill>
              </a:rPr>
              <a:t>serve a descrivere un trattamento di dati per valutarne la necessità, la proporzionalità e i relativi rischi., allo scopo di adottare misure idonee per affrontarli.</a:t>
            </a:r>
            <a:endParaRPr lang="it-IT" dirty="0"/>
          </a:p>
        </p:txBody>
      </p:sp>
      <p:sp>
        <p:nvSpPr>
          <p:cNvPr id="10" name="Rettangolo 9"/>
          <p:cNvSpPr/>
          <p:nvPr/>
        </p:nvSpPr>
        <p:spPr>
          <a:xfrm>
            <a:off x="6800426" y="3232233"/>
            <a:ext cx="5263558" cy="271136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PRIVACY BY DESIGN E BY DEFAULT</a:t>
            </a:r>
          </a:p>
          <a:p>
            <a:pPr algn="ctr"/>
            <a:r>
              <a:rPr lang="it-IT" b="1" dirty="0" smtClean="0">
                <a:solidFill>
                  <a:schemeClr val="tx1"/>
                </a:solidFill>
              </a:rPr>
              <a:t>Art. 25 del Regolamento</a:t>
            </a:r>
            <a:r>
              <a:rPr lang="it-IT" dirty="0" smtClean="0">
                <a:solidFill>
                  <a:schemeClr val="tx1"/>
                </a:solidFill>
              </a:rPr>
              <a:t>: </a:t>
            </a:r>
          </a:p>
          <a:p>
            <a:pPr algn="just"/>
            <a:r>
              <a:rPr lang="it-IT" dirty="0" smtClean="0">
                <a:solidFill>
                  <a:schemeClr val="tx1"/>
                </a:solidFill>
              </a:rPr>
              <a:t>- Il Titolare del trattamento deve adottare misure tecniche e organizzative idonee a garantire i diritti degli interessati "</a:t>
            </a:r>
            <a:r>
              <a:rPr lang="it-IT" b="1" dirty="0" smtClean="0">
                <a:solidFill>
                  <a:schemeClr val="tx1"/>
                </a:solidFill>
              </a:rPr>
              <a:t>fin dalla progettazione</a:t>
            </a:r>
            <a:r>
              <a:rPr lang="it-IT" dirty="0" smtClean="0">
                <a:solidFill>
                  <a:schemeClr val="tx1"/>
                </a:solidFill>
              </a:rPr>
              <a:t>”, oltre che nell’esecuzione del trattamento;</a:t>
            </a:r>
          </a:p>
          <a:p>
            <a:pPr algn="just">
              <a:buFontTx/>
              <a:buChar char="-"/>
            </a:pPr>
            <a:r>
              <a:rPr lang="it-IT" dirty="0" smtClean="0">
                <a:solidFill>
                  <a:schemeClr val="tx1"/>
                </a:solidFill>
              </a:rPr>
              <a:t> La protezione dei dati personali deve essere garantita "</a:t>
            </a:r>
            <a:r>
              <a:rPr lang="it-IT" b="1" dirty="0" smtClean="0">
                <a:solidFill>
                  <a:schemeClr val="tx1"/>
                </a:solidFill>
              </a:rPr>
              <a:t>per impostazione predefinita</a:t>
            </a:r>
            <a:r>
              <a:rPr lang="it-IT" dirty="0" smtClean="0">
                <a:solidFill>
                  <a:schemeClr val="tx1"/>
                </a:solidFill>
              </a:rPr>
              <a:t>”, minimizzando l’utilizzo degli stessi dati e trattando solo quelli necessari per ogni specifica finalità.</a:t>
            </a:r>
            <a:endParaRPr lang="en-US" dirty="0"/>
          </a:p>
        </p:txBody>
      </p:sp>
      <p:sp>
        <p:nvSpPr>
          <p:cNvPr id="11" name="Rettangolo 10"/>
          <p:cNvSpPr/>
          <p:nvPr/>
        </p:nvSpPr>
        <p:spPr>
          <a:xfrm>
            <a:off x="4419600" y="6036395"/>
            <a:ext cx="3657600" cy="72000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i="1" dirty="0" smtClean="0">
                <a:solidFill>
                  <a:schemeClr val="tx1"/>
                </a:solidFill>
              </a:rPr>
              <a:t>Dott.ssa Martina Iorio </a:t>
            </a:r>
          </a:p>
          <a:p>
            <a:pPr algn="ctr"/>
            <a:r>
              <a:rPr lang="it-IT" sz="1100" i="1" dirty="0" smtClean="0">
                <a:solidFill>
                  <a:schemeClr val="tx1"/>
                </a:solidFill>
              </a:rPr>
              <a:t>Esperta e Consulente in materia di Gestione della Privacy</a:t>
            </a:r>
          </a:p>
          <a:p>
            <a:pPr algn="ctr"/>
            <a:r>
              <a:rPr lang="it-IT" sz="1100" i="1" dirty="0" smtClean="0">
                <a:solidFill>
                  <a:schemeClr val="tx1"/>
                </a:solidFill>
              </a:rPr>
              <a:t>P. avv. Rosa Consuelo Lizzi</a:t>
            </a:r>
          </a:p>
          <a:p>
            <a:pPr algn="ctr"/>
            <a:r>
              <a:rPr lang="it-IT" sz="1100" i="1" dirty="0" smtClean="0">
                <a:solidFill>
                  <a:schemeClr val="tx1"/>
                </a:solidFill>
              </a:rPr>
              <a:t>Viale Gramsci n. 23, Napoli (80122)</a:t>
            </a:r>
            <a:endParaRPr lang="it-IT" sz="1100" i="1" dirty="0"/>
          </a:p>
        </p:txBody>
      </p:sp>
      <p:pic>
        <p:nvPicPr>
          <p:cNvPr id="12" name="Picture 2" descr="C:\Users\martina.IORIO.000\Documents\logo la seren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8669" y="0"/>
            <a:ext cx="1845277" cy="873211"/>
          </a:xfrm>
          <a:prstGeom prst="rect">
            <a:avLst/>
          </a:prstGeom>
          <a:noFill/>
        </p:spPr>
      </p:pic>
      <p:pic>
        <p:nvPicPr>
          <p:cNvPr id="13" name="Immagine 12" descr="logo1.png"/>
          <p:cNvPicPr>
            <a:picLocks noChangeAspect="1"/>
          </p:cNvPicPr>
          <p:nvPr/>
        </p:nvPicPr>
        <p:blipFill>
          <a:blip r:embed="rId3"/>
          <a:srcRect t="11892" r="5311" b="19459"/>
          <a:stretch>
            <a:fillRect/>
          </a:stretch>
        </p:blipFill>
        <p:spPr>
          <a:xfrm>
            <a:off x="1556692" y="6036949"/>
            <a:ext cx="1879922" cy="6892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14144" y="146622"/>
            <a:ext cx="9997440" cy="1023810"/>
          </a:xfrm>
        </p:spPr>
        <p:txBody>
          <a:bodyPr>
            <a:noAutofit/>
          </a:bodyPr>
          <a:lstStyle/>
          <a:p>
            <a:pPr algn="ctr"/>
            <a:r>
              <a:rPr lang="it-IT" sz="3600" dirty="0" smtClean="0"/>
              <a:t>RUOLI E RESPONSABILITÀ:</a:t>
            </a:r>
            <a:br>
              <a:rPr lang="it-IT" sz="3600" dirty="0" smtClean="0"/>
            </a:br>
            <a:r>
              <a:rPr lang="it-IT" sz="3600" dirty="0" smtClean="0"/>
              <a:t>TITOLARE DEL TRATTAMENTO</a:t>
            </a:r>
            <a:endParaRPr lang="it-IT" sz="3600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1756664" y="1177883"/>
            <a:ext cx="1016846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dirty="0" smtClean="0"/>
              <a:t>Il </a:t>
            </a:r>
            <a:r>
              <a:rPr lang="it-IT" sz="2000" b="1" dirty="0" smtClean="0"/>
              <a:t>Titolare del trattamento </a:t>
            </a:r>
            <a:r>
              <a:rPr lang="it-IT" sz="2000" dirty="0" smtClean="0"/>
              <a:t>è il centro di imputazione giuridica del trattamento dei dati personali il quale si impegna ad assicurare e garantire direttamente che vengano adottate le misure di sicurezza di protezione dei dati personali tese a ridurre al minimo il rischio di distruzione dei dati, accesso non autorizzato o trattamento non consentito, previe idonee istruzioni fornite per iscritto. </a:t>
            </a:r>
          </a:p>
          <a:p>
            <a:pPr algn="just"/>
            <a:r>
              <a:rPr lang="it-IT" sz="2000" dirty="0" smtClean="0"/>
              <a:t>Nel caso di specie </a:t>
            </a:r>
            <a:r>
              <a:rPr lang="it-IT" sz="2000" b="1" dirty="0" smtClean="0"/>
              <a:t>Titolare del trattamento </a:t>
            </a:r>
            <a:r>
              <a:rPr lang="it-IT" sz="2000" dirty="0" smtClean="0"/>
              <a:t>è </a:t>
            </a:r>
            <a:r>
              <a:rPr lang="it-IT" sz="2000" b="1" dirty="0" smtClean="0"/>
              <a:t>“La Serena” soc. coop, </a:t>
            </a:r>
            <a:r>
              <a:rPr lang="it-IT" sz="2000" dirty="0" smtClean="0"/>
              <a:t>in persona del legale </a:t>
            </a:r>
            <a:r>
              <a:rPr lang="it-IT" sz="2000" dirty="0" err="1" smtClean="0"/>
              <a:t>rapp.te</a:t>
            </a:r>
            <a:r>
              <a:rPr lang="it-IT" sz="2000" dirty="0" smtClean="0"/>
              <a:t> </a:t>
            </a:r>
            <a:r>
              <a:rPr lang="it-IT" sz="2000" i="1" dirty="0" smtClean="0"/>
              <a:t>pro tempore</a:t>
            </a:r>
            <a:r>
              <a:rPr lang="it-IT" sz="2000" dirty="0" smtClean="0"/>
              <a:t>.</a:t>
            </a:r>
            <a:endParaRPr lang="it-IT" sz="2000" i="1" dirty="0" smtClean="0"/>
          </a:p>
          <a:p>
            <a:pPr algn="just"/>
            <a:endParaRPr lang="it-IT" dirty="0" smtClean="0"/>
          </a:p>
          <a:p>
            <a:pPr algn="just"/>
            <a:endParaRPr lang="it-IT" dirty="0"/>
          </a:p>
        </p:txBody>
      </p:sp>
      <p:sp>
        <p:nvSpPr>
          <p:cNvPr id="14" name="Rettangolo 13"/>
          <p:cNvSpPr/>
          <p:nvPr/>
        </p:nvSpPr>
        <p:spPr>
          <a:xfrm>
            <a:off x="2015065" y="3420533"/>
            <a:ext cx="4047067" cy="99906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dirty="0" smtClean="0">
                <a:solidFill>
                  <a:schemeClr val="tx1"/>
                </a:solidFill>
              </a:rPr>
              <a:t>Garantire che tutte le misure di sicurezza riguardanti i dati personali siano applicate.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6849533" y="3395133"/>
            <a:ext cx="4487333" cy="105833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1600" dirty="0" smtClean="0">
                <a:solidFill>
                  <a:schemeClr val="tx1"/>
                </a:solidFill>
              </a:rPr>
              <a:t>Redigere ed aggiornare: l'elenco delle sedi e degli uffici in cui vengono trattati i dati, le banche dati. Nonché gli elenchi dei sistemi di elaborazione se il trattamento è effettuato con mezzi informatici.</a:t>
            </a:r>
            <a:endParaRPr lang="it-IT" sz="1600" dirty="0">
              <a:solidFill>
                <a:schemeClr val="tx1"/>
              </a:solidFill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2048932" y="4673599"/>
            <a:ext cx="4047067" cy="99906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1600" dirty="0" smtClean="0">
                <a:solidFill>
                  <a:schemeClr val="tx1"/>
                </a:solidFill>
              </a:rPr>
              <a:t>Nominare un incaricato con il compito di controllare i sistemi, le apparecchiature e, se previsti, i registri di accesso ai locali allo scopo di impedire intrusioni o danneggiamenti.</a:t>
            </a:r>
            <a:endParaRPr lang="it-IT" sz="1600" dirty="0">
              <a:solidFill>
                <a:schemeClr val="tx1"/>
              </a:solidFill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6858000" y="4665134"/>
            <a:ext cx="4521199" cy="99906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1400" dirty="0" smtClean="0">
                <a:solidFill>
                  <a:schemeClr val="tx1"/>
                </a:solidFill>
              </a:rPr>
              <a:t>Definire e verificare periodicamente le modalità di accesso ai locali e le misure da adottare per la protezione delle aree e dei locali, ai fini della loro custodia e accessibilità.</a:t>
            </a:r>
            <a:endParaRPr lang="it-IT" sz="1400" dirty="0">
              <a:solidFill>
                <a:schemeClr val="tx1"/>
              </a:solidFill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4639733" y="5969000"/>
            <a:ext cx="3784600" cy="787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i="1" dirty="0" smtClean="0">
                <a:solidFill>
                  <a:schemeClr val="tx1"/>
                </a:solidFill>
              </a:rPr>
              <a:t>Dott.ssa Martina Iorio </a:t>
            </a:r>
          </a:p>
          <a:p>
            <a:pPr algn="ctr"/>
            <a:r>
              <a:rPr lang="it-IT" sz="1100" b="1" i="1" dirty="0" smtClean="0">
                <a:solidFill>
                  <a:schemeClr val="tx1"/>
                </a:solidFill>
              </a:rPr>
              <a:t>Esperta e Consulente in materia di Gestione della Privacy</a:t>
            </a:r>
          </a:p>
          <a:p>
            <a:pPr algn="ctr"/>
            <a:r>
              <a:rPr lang="it-IT" sz="1100" b="1" i="1" dirty="0" smtClean="0">
                <a:solidFill>
                  <a:schemeClr val="tx1"/>
                </a:solidFill>
              </a:rPr>
              <a:t>P. avv. Rosa Consuelo Lizzi</a:t>
            </a:r>
          </a:p>
          <a:p>
            <a:pPr algn="ctr"/>
            <a:r>
              <a:rPr lang="it-IT" sz="1100" b="1" i="1" dirty="0" smtClean="0">
                <a:solidFill>
                  <a:schemeClr val="tx1"/>
                </a:solidFill>
              </a:rPr>
              <a:t>Viale Gramsci n. 23, Napoli (80122)</a:t>
            </a:r>
            <a:endParaRPr lang="it-IT" sz="1100" b="1" i="1" dirty="0"/>
          </a:p>
        </p:txBody>
      </p:sp>
      <p:pic>
        <p:nvPicPr>
          <p:cNvPr id="10" name="Picture 2" descr="C:\Users\martina.IORIO.000\Documents\logo la seren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5718" y="0"/>
            <a:ext cx="1968844" cy="1155912"/>
          </a:xfrm>
          <a:prstGeom prst="rect">
            <a:avLst/>
          </a:prstGeom>
          <a:noFill/>
        </p:spPr>
      </p:pic>
      <p:pic>
        <p:nvPicPr>
          <p:cNvPr id="12" name="Immagine 11" descr="logo1.png"/>
          <p:cNvPicPr>
            <a:picLocks noChangeAspect="1"/>
          </p:cNvPicPr>
          <p:nvPr/>
        </p:nvPicPr>
        <p:blipFill>
          <a:blip r:embed="rId3"/>
          <a:srcRect t="11892" r="5311" b="19459"/>
          <a:stretch>
            <a:fillRect/>
          </a:stretch>
        </p:blipFill>
        <p:spPr>
          <a:xfrm>
            <a:off x="1556692" y="6036949"/>
            <a:ext cx="1879922" cy="6892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85544" y="300038"/>
            <a:ext cx="9997440" cy="1029229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>RUOLI E RESPONSABILITÀ:</a:t>
            </a:r>
            <a:br>
              <a:rPr lang="it-IT" dirty="0" smtClean="0"/>
            </a:br>
            <a:r>
              <a:rPr lang="it-IT" dirty="0" smtClean="0"/>
              <a:t>RESPONSABILE DEL TRATTAMENTO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914144" y="1328928"/>
            <a:ext cx="9997440" cy="4800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2000" dirty="0" smtClean="0"/>
              <a:t>Il </a:t>
            </a:r>
            <a:r>
              <a:rPr lang="it-IT" sz="2000" b="1" dirty="0" smtClean="0"/>
              <a:t>Responsabile del trattamento</a:t>
            </a:r>
            <a:r>
              <a:rPr lang="it-IT" sz="2000" dirty="0" smtClean="0"/>
              <a:t> (ai sensi dell’art. 4 n. 8 GDPR) è la persona fisica, giuridica, pubblica amministrazione o ente che elabora i dati personali per conto del Titolare.</a:t>
            </a:r>
          </a:p>
          <a:p>
            <a:pPr marL="0" indent="0" algn="just">
              <a:buNone/>
            </a:pPr>
            <a:r>
              <a:rPr lang="it-IT" sz="2000" dirty="0" smtClean="0"/>
              <a:t>Si tratta di un soggetto preposto dal Titolare che deve avere innanzitutto una</a:t>
            </a:r>
            <a:r>
              <a:rPr lang="it-IT" sz="2000" b="1" dirty="0" smtClean="0"/>
              <a:t> </a:t>
            </a:r>
            <a:r>
              <a:rPr lang="it-IT" sz="2000" dirty="0" smtClean="0"/>
              <a:t>competenza qualificata, una particolare affidabilità e deve essere in grado di fornire garanzie al fine di assicurare il pieno rispetto delle disposizioni in materia di trattamento dei dati personali, nonché la tutela dei diritti dell'interessato. </a:t>
            </a:r>
          </a:p>
          <a:p>
            <a:pPr marL="0" indent="0" algn="just">
              <a:buNone/>
            </a:pPr>
            <a:r>
              <a:rPr lang="it-IT" sz="2000" dirty="0" smtClean="0"/>
              <a:t>La nomina del Responsabile del trattamento può riguardare anche soggetti esterni operanti in nome e per conto del Titolare.</a:t>
            </a:r>
            <a:endParaRPr lang="it-IT" sz="2000" dirty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2075688" y="4122928"/>
          <a:ext cx="9418320" cy="1701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0712"/>
                <a:gridCol w="6007608"/>
              </a:tblGrid>
              <a:tr h="424692">
                <a:tc>
                  <a:txBody>
                    <a:bodyPr/>
                    <a:lstStyle/>
                    <a:p>
                      <a:pPr algn="ctr"/>
                      <a:r>
                        <a:rPr lang="it-IT" sz="1800" dirty="0" smtClean="0">
                          <a:solidFill>
                            <a:schemeClr val="tx1"/>
                          </a:solidFill>
                        </a:rPr>
                        <a:t>RESPONSABILE INTERNO</a:t>
                      </a:r>
                      <a:endParaRPr lang="it-IT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dirty="0" smtClean="0">
                          <a:solidFill>
                            <a:schemeClr val="tx1"/>
                          </a:solidFill>
                        </a:rPr>
                        <a:t>RESPONSABILI</a:t>
                      </a:r>
                      <a:r>
                        <a:rPr lang="it-IT" sz="1800" baseline="0" dirty="0" smtClean="0">
                          <a:solidFill>
                            <a:schemeClr val="tx1"/>
                          </a:solidFill>
                        </a:rPr>
                        <a:t> ESTERNI</a:t>
                      </a:r>
                      <a:endParaRPr lang="it-IT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277108">
                <a:tc>
                  <a:txBody>
                    <a:bodyPr/>
                    <a:lstStyle/>
                    <a:p>
                      <a:r>
                        <a:rPr lang="it-IT" sz="1800" dirty="0" smtClean="0"/>
                        <a:t>GUGLIELMELLI  IVAN</a:t>
                      </a:r>
                      <a:endParaRPr lang="it-I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it-IT" sz="1800" dirty="0" smtClean="0"/>
                        <a:t> Commercialista, consulente del lavoro, contabile e amministrativo:</a:t>
                      </a:r>
                      <a:r>
                        <a:rPr lang="it-IT" sz="1800" baseline="0" dirty="0" smtClean="0"/>
                        <a:t>  </a:t>
                      </a:r>
                      <a:r>
                        <a:rPr lang="it-IT" sz="1800" baseline="0" dirty="0" err="1" smtClean="0"/>
                        <a:t>DOTT.SSA</a:t>
                      </a:r>
                      <a:r>
                        <a:rPr lang="it-IT" sz="1800" baseline="0" dirty="0" smtClean="0"/>
                        <a:t> IORIO MARTINA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it-IT" sz="1800" baseline="0" dirty="0" smtClean="0"/>
                        <a:t> Sicurezza e sorveglianza sanitaria: SOCIETÀ “SAFETY MED”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t-IT" sz="1800" baseline="0" dirty="0" smtClean="0"/>
                        <a:t> Software fatturazione elettronica: CONVERGENCE 4.0</a:t>
                      </a:r>
                      <a:endParaRPr lang="it-IT" sz="1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ttangolo 4"/>
          <p:cNvSpPr/>
          <p:nvPr/>
        </p:nvSpPr>
        <p:spPr>
          <a:xfrm>
            <a:off x="4919135" y="5977467"/>
            <a:ext cx="3843866" cy="77046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 smtClean="0">
                <a:solidFill>
                  <a:schemeClr val="tx1"/>
                </a:solidFill>
              </a:rPr>
              <a:t>Dott.ssa Martina Iorio </a:t>
            </a:r>
          </a:p>
          <a:p>
            <a:pPr algn="ctr"/>
            <a:r>
              <a:rPr lang="it-IT" sz="1200" dirty="0" smtClean="0">
                <a:solidFill>
                  <a:schemeClr val="tx1"/>
                </a:solidFill>
              </a:rPr>
              <a:t>Esperta e Consulente in materia di Gestione della Privacy</a:t>
            </a:r>
          </a:p>
          <a:p>
            <a:pPr algn="ctr"/>
            <a:r>
              <a:rPr lang="it-IT" sz="1200" dirty="0" smtClean="0">
                <a:solidFill>
                  <a:schemeClr val="tx1"/>
                </a:solidFill>
              </a:rPr>
              <a:t>P. avv. Rosa Consuelo Lizzi</a:t>
            </a:r>
          </a:p>
          <a:p>
            <a:pPr algn="ctr"/>
            <a:r>
              <a:rPr lang="it-IT" sz="1200" dirty="0" smtClean="0">
                <a:solidFill>
                  <a:schemeClr val="tx1"/>
                </a:solidFill>
              </a:rPr>
              <a:t>Viale Gramsci n. 23, Napoli (80122)</a:t>
            </a:r>
            <a:endParaRPr lang="it-IT" sz="1200" dirty="0"/>
          </a:p>
        </p:txBody>
      </p:sp>
      <p:pic>
        <p:nvPicPr>
          <p:cNvPr id="7" name="Picture 2" descr="C:\Users\martina.IORIO.000\Documents\logo la seren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5718" y="0"/>
            <a:ext cx="1524001" cy="917591"/>
          </a:xfrm>
          <a:prstGeom prst="rect">
            <a:avLst/>
          </a:prstGeom>
          <a:noFill/>
        </p:spPr>
      </p:pic>
      <p:pic>
        <p:nvPicPr>
          <p:cNvPr id="8" name="Immagine 7" descr="logo1.png"/>
          <p:cNvPicPr>
            <a:picLocks noChangeAspect="1"/>
          </p:cNvPicPr>
          <p:nvPr/>
        </p:nvPicPr>
        <p:blipFill>
          <a:blip r:embed="rId3"/>
          <a:srcRect t="11892" r="5311" b="19459"/>
          <a:stretch>
            <a:fillRect/>
          </a:stretch>
        </p:blipFill>
        <p:spPr>
          <a:xfrm>
            <a:off x="1556692" y="6036949"/>
            <a:ext cx="1879922" cy="6892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 smtClean="0"/>
              <a:t>RUOLI E RESPONSABILITÀ:</a:t>
            </a:r>
            <a:br>
              <a:rPr lang="it-IT" dirty="0" smtClean="0"/>
            </a:br>
            <a:r>
              <a:rPr lang="it-IT" dirty="0" smtClean="0"/>
              <a:t>INCARICATI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00200" y="1498600"/>
            <a:ext cx="10311384" cy="3970867"/>
          </a:xfrm>
        </p:spPr>
        <p:txBody>
          <a:bodyPr>
            <a:normAutofit fontScale="92500"/>
          </a:bodyPr>
          <a:lstStyle/>
          <a:p>
            <a:pPr marL="93663" indent="-11113" algn="just">
              <a:buNone/>
            </a:pPr>
            <a:r>
              <a:rPr lang="it-IT" sz="2800" dirty="0" smtClean="0"/>
              <a:t>Gli </a:t>
            </a:r>
            <a:r>
              <a:rPr lang="it-IT" sz="2800" b="1" dirty="0" smtClean="0"/>
              <a:t>Incaricati</a:t>
            </a:r>
            <a:r>
              <a:rPr lang="it-IT" sz="2800" dirty="0" smtClean="0"/>
              <a:t> per il trattamento dei dati sono i dipendenti dell’Istituto Scolastico che operano sotto la gestione del Titolare e del Responsabile e che sono da loro autorizzati a compiere operazioni di trattamento.</a:t>
            </a:r>
          </a:p>
          <a:p>
            <a:pPr marL="93663" indent="-11113" algn="just">
              <a:buNone/>
            </a:pPr>
            <a:r>
              <a:rPr lang="it-IT" sz="2800" dirty="0" smtClean="0"/>
              <a:t>Gli Incaricati vengono distinti nelle seguenti categorie sulla base dei dati trattati:</a:t>
            </a:r>
          </a:p>
          <a:p>
            <a:pPr algn="just"/>
            <a:r>
              <a:rPr lang="it-IT" sz="2800" dirty="0" smtClean="0"/>
              <a:t>Personale che lavora nell’</a:t>
            </a:r>
            <a:r>
              <a:rPr lang="it-IT" sz="2800" b="1" dirty="0" smtClean="0"/>
              <a:t>area Amministrativa</a:t>
            </a:r>
            <a:r>
              <a:rPr lang="it-IT" sz="2800" dirty="0" smtClean="0"/>
              <a:t>, che può trattare dati personali e sensibili di tutti gli interessati, sia informatici che cartacei;</a:t>
            </a:r>
          </a:p>
          <a:p>
            <a:pPr algn="just"/>
            <a:r>
              <a:rPr lang="it-IT" sz="2800" dirty="0" smtClean="0"/>
              <a:t>Personale </a:t>
            </a:r>
            <a:r>
              <a:rPr lang="it-IT" sz="2800" b="1" dirty="0" smtClean="0"/>
              <a:t>docente </a:t>
            </a:r>
            <a:r>
              <a:rPr lang="it-IT" sz="2800" dirty="0" smtClean="0"/>
              <a:t>che può trattare dati personali e sensibili di tutti gli interessati, sia informatici che cartacei;</a:t>
            </a:r>
          </a:p>
          <a:p>
            <a:pPr>
              <a:buNone/>
            </a:pPr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4478867" y="5909734"/>
            <a:ext cx="3877733" cy="7958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 smtClean="0">
                <a:solidFill>
                  <a:schemeClr val="tx1"/>
                </a:solidFill>
              </a:rPr>
              <a:t>Dott.ssa Martina Iorio </a:t>
            </a:r>
          </a:p>
          <a:p>
            <a:pPr algn="ctr"/>
            <a:r>
              <a:rPr lang="it-IT" sz="1200" dirty="0" smtClean="0">
                <a:solidFill>
                  <a:schemeClr val="tx1"/>
                </a:solidFill>
              </a:rPr>
              <a:t>Esperta e Consulente in materia di Gestione della Privacy</a:t>
            </a:r>
          </a:p>
          <a:p>
            <a:pPr algn="ctr"/>
            <a:r>
              <a:rPr lang="it-IT" sz="1200" dirty="0" smtClean="0">
                <a:solidFill>
                  <a:schemeClr val="tx1"/>
                </a:solidFill>
              </a:rPr>
              <a:t>P. avv. Rosa Consuelo Lizzi</a:t>
            </a:r>
          </a:p>
          <a:p>
            <a:pPr algn="ctr"/>
            <a:r>
              <a:rPr lang="it-IT" sz="1200" dirty="0" smtClean="0">
                <a:solidFill>
                  <a:schemeClr val="tx1"/>
                </a:solidFill>
              </a:rPr>
              <a:t>Viale Gramsci n. 23, Napoli (80122)</a:t>
            </a:r>
            <a:endParaRPr lang="it-IT" sz="1200" dirty="0"/>
          </a:p>
        </p:txBody>
      </p:sp>
      <p:pic>
        <p:nvPicPr>
          <p:cNvPr id="6" name="Picture 2" descr="C:\Users\martina.IORIO.000\Documents\logo la seren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5718" y="0"/>
            <a:ext cx="1524001" cy="9175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83267" y="128334"/>
            <a:ext cx="9997440" cy="1143000"/>
          </a:xfrm>
        </p:spPr>
        <p:txBody>
          <a:bodyPr/>
          <a:lstStyle/>
          <a:p>
            <a:pPr algn="ctr"/>
            <a:r>
              <a:rPr lang="it-IT" dirty="0" smtClean="0"/>
              <a:t>CATEGORIE </a:t>
            </a:r>
            <a:r>
              <a:rPr lang="it-IT" dirty="0" err="1" smtClean="0"/>
              <a:t>DI</a:t>
            </a:r>
            <a:r>
              <a:rPr lang="it-IT" dirty="0" smtClean="0"/>
              <a:t> INTERESSATI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524000" y="1152144"/>
            <a:ext cx="6888480" cy="4745736"/>
          </a:xfrm>
        </p:spPr>
        <p:txBody>
          <a:bodyPr>
            <a:noAutofit/>
          </a:bodyPr>
          <a:lstStyle/>
          <a:p>
            <a:pPr marL="93663" indent="-11113" algn="just">
              <a:buNone/>
            </a:pPr>
            <a:r>
              <a:rPr lang="it-IT" sz="2400" dirty="0" smtClean="0"/>
              <a:t>L’</a:t>
            </a:r>
            <a:r>
              <a:rPr lang="it-IT" sz="2400" b="1" dirty="0" smtClean="0"/>
              <a:t>Interessato</a:t>
            </a:r>
            <a:r>
              <a:rPr lang="it-IT" sz="2400" dirty="0" smtClean="0"/>
              <a:t> è la </a:t>
            </a:r>
            <a:r>
              <a:rPr lang="it-IT" sz="2400" b="1" dirty="0" smtClean="0"/>
              <a:t>persona fisica </a:t>
            </a:r>
            <a:r>
              <a:rPr lang="it-IT" sz="2400" dirty="0" smtClean="0"/>
              <a:t>a cui si riferiscono i dati personali.</a:t>
            </a:r>
          </a:p>
          <a:p>
            <a:pPr marL="93663" indent="-11113" algn="just">
              <a:buNone/>
            </a:pPr>
            <a:r>
              <a:rPr lang="it-IT" sz="2400" dirty="0" smtClean="0"/>
              <a:t>Le categorie di interessati di cui l’istituto Scolastico “La Serena” tratterà i dati personali sono:</a:t>
            </a:r>
          </a:p>
          <a:p>
            <a:pPr algn="just"/>
            <a:r>
              <a:rPr lang="it-IT" sz="2400" dirty="0" smtClean="0"/>
              <a:t>Personale amministrativo, personale docente e personale ATA;</a:t>
            </a:r>
          </a:p>
          <a:p>
            <a:pPr algn="just"/>
            <a:r>
              <a:rPr lang="it-IT" sz="2400" dirty="0" smtClean="0"/>
              <a:t>Fornitori, soggetti che effettuano forniture all’istituto o di cui lo stesso si avvale per l’esecuzione dei lavori e/o servizi o per le necessità aziendali;</a:t>
            </a:r>
          </a:p>
          <a:p>
            <a:pPr algn="just"/>
            <a:r>
              <a:rPr lang="it-IT" sz="2400" dirty="0" smtClean="0"/>
              <a:t>Genitori e/o tutori legali degli studenti minorenni.</a:t>
            </a:r>
            <a:endParaRPr lang="it-IT" sz="2400" dirty="0"/>
          </a:p>
        </p:txBody>
      </p:sp>
      <p:sp>
        <p:nvSpPr>
          <p:cNvPr id="4" name="Rettangolo 3"/>
          <p:cNvSpPr/>
          <p:nvPr/>
        </p:nvSpPr>
        <p:spPr>
          <a:xfrm>
            <a:off x="4471416" y="5925313"/>
            <a:ext cx="3969173" cy="77114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i="1" dirty="0" smtClean="0">
                <a:solidFill>
                  <a:schemeClr val="tx1"/>
                </a:solidFill>
              </a:rPr>
              <a:t>Dott.ssa Martina Iorio </a:t>
            </a:r>
          </a:p>
          <a:p>
            <a:pPr algn="ctr"/>
            <a:r>
              <a:rPr lang="it-IT" sz="1100" b="1" i="1" dirty="0" smtClean="0">
                <a:solidFill>
                  <a:schemeClr val="tx1"/>
                </a:solidFill>
              </a:rPr>
              <a:t>Esperta e Consulente in materia di Gestione della Privacy</a:t>
            </a:r>
          </a:p>
          <a:p>
            <a:pPr algn="ctr"/>
            <a:r>
              <a:rPr lang="it-IT" sz="1100" b="1" i="1" dirty="0" smtClean="0">
                <a:solidFill>
                  <a:schemeClr val="tx1"/>
                </a:solidFill>
              </a:rPr>
              <a:t>P. avv. Rosa Consuelo Lizzi</a:t>
            </a:r>
          </a:p>
          <a:p>
            <a:pPr algn="ctr"/>
            <a:r>
              <a:rPr lang="it-IT" sz="1100" b="1" i="1" dirty="0" smtClean="0">
                <a:solidFill>
                  <a:schemeClr val="tx1"/>
                </a:solidFill>
              </a:rPr>
              <a:t>Viale Gramsci n. 23, Napoli (80122)</a:t>
            </a:r>
            <a:endParaRPr lang="it-IT" sz="1100" b="1" i="1" dirty="0"/>
          </a:p>
        </p:txBody>
      </p:sp>
      <p:pic>
        <p:nvPicPr>
          <p:cNvPr id="4099" name="Picture 3" descr="C:\Users\w7\AppData\Local\Microsoft\Windows\Temporary Internet Files\Content.IE5\X23WKQ5T\people-1085695_960_720[1]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3163" y="2340864"/>
            <a:ext cx="3144862" cy="2135886"/>
          </a:xfrm>
          <a:prstGeom prst="rect">
            <a:avLst/>
          </a:prstGeom>
          <a:noFill/>
        </p:spPr>
      </p:pic>
      <p:pic>
        <p:nvPicPr>
          <p:cNvPr id="7" name="Picture 2" descr="C:\Users\martina.IORIO.000\Documents\logo la seren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5718" y="0"/>
            <a:ext cx="1524001" cy="917591"/>
          </a:xfrm>
          <a:prstGeom prst="rect">
            <a:avLst/>
          </a:prstGeom>
          <a:noFill/>
        </p:spPr>
      </p:pic>
      <p:pic>
        <p:nvPicPr>
          <p:cNvPr id="8" name="Immagine 7" descr="logo1.png"/>
          <p:cNvPicPr>
            <a:picLocks noChangeAspect="1"/>
          </p:cNvPicPr>
          <p:nvPr/>
        </p:nvPicPr>
        <p:blipFill>
          <a:blip r:embed="rId4"/>
          <a:srcRect t="11892" r="5311" b="19459"/>
          <a:stretch>
            <a:fillRect/>
          </a:stretch>
        </p:blipFill>
        <p:spPr>
          <a:xfrm>
            <a:off x="1556692" y="6036949"/>
            <a:ext cx="1879922" cy="6892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60448" y="0"/>
            <a:ext cx="9997440" cy="813816"/>
          </a:xfrm>
        </p:spPr>
        <p:txBody>
          <a:bodyPr>
            <a:normAutofit/>
          </a:bodyPr>
          <a:lstStyle/>
          <a:p>
            <a:pPr algn="ctr"/>
            <a:r>
              <a:rPr lang="it-IT" sz="3600" dirty="0" smtClean="0"/>
              <a:t>DIRITTI DEGLI INTERESSATI (I)</a:t>
            </a: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736344" y="805010"/>
            <a:ext cx="9879923" cy="4800600"/>
          </a:xfrm>
        </p:spPr>
        <p:txBody>
          <a:bodyPr>
            <a:normAutofit/>
          </a:bodyPr>
          <a:lstStyle/>
          <a:p>
            <a:pPr marL="92075" indent="173038" algn="just">
              <a:buNone/>
            </a:pPr>
            <a:r>
              <a:rPr lang="it-IT" sz="2000" dirty="0" smtClean="0"/>
              <a:t>La normativa attribuisce specifici </a:t>
            </a:r>
            <a:r>
              <a:rPr lang="it-IT" sz="2000" b="1" dirty="0" smtClean="0"/>
              <a:t>diritti all'interessato</a:t>
            </a:r>
            <a:r>
              <a:rPr lang="it-IT" sz="2000" dirty="0" smtClean="0"/>
              <a:t>, per l’esercizio dei quali</a:t>
            </a:r>
          </a:p>
          <a:p>
            <a:pPr marL="265113" indent="0" algn="just">
              <a:buNone/>
            </a:pPr>
            <a:r>
              <a:rPr lang="it-IT" sz="2000" dirty="0" smtClean="0"/>
              <a:t>egli può rivolgersi direttamente al Titolare del trattamento.</a:t>
            </a:r>
          </a:p>
          <a:p>
            <a:pPr marL="92075" indent="-9525" algn="just">
              <a:buNone/>
            </a:pPr>
            <a:endParaRPr lang="it-IT" sz="2000" dirty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1773936" y="1656436"/>
          <a:ext cx="9802368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5887"/>
                <a:gridCol w="7546481"/>
              </a:tblGrid>
              <a:tr h="1243559">
                <a:tc>
                  <a:txBody>
                    <a:bodyPr/>
                    <a:lstStyle/>
                    <a:p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DIRITTO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DI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INFORMAZIONE</a:t>
                      </a:r>
                      <a:endParaRPr lang="it-IT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it-IT" sz="20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 base al </a:t>
                      </a:r>
                      <a:r>
                        <a:rPr kumimoji="0" lang="it-IT" sz="2000" b="1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Principio</a:t>
                      </a:r>
                      <a:r>
                        <a:rPr kumimoji="0" lang="it-IT" sz="2000" b="1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di correttezza e trasparenza</a:t>
                      </a:r>
                      <a:r>
                        <a:rPr kumimoji="0" lang="it-IT" sz="20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l'interessato al trattamento ha il diritto di ricevere una corretta e completa informazione in relazione</a:t>
                      </a:r>
                      <a:r>
                        <a:rPr kumimoji="0" lang="it-IT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 tutto ciò che concerne il trattamento dei dati.</a:t>
                      </a:r>
                      <a:endParaRPr lang="it-IT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954359">
                <a:tc>
                  <a:txBody>
                    <a:bodyPr/>
                    <a:lstStyle/>
                    <a:p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DIRITTO ALL’ACCESSO DEI DATI</a:t>
                      </a:r>
                      <a:endParaRPr lang="it-IT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2000" b="1" dirty="0" smtClean="0"/>
                        <a:t>Art. 15: </a:t>
                      </a:r>
                      <a:r>
                        <a:rPr kumimoji="0" lang="it-IT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il diritto di conoscere quali dati personali il titolare sta trattando, con quali finalità e di ricevere una copia dei dati.</a:t>
                      </a:r>
                      <a:endParaRPr lang="it-IT" sz="2000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665159">
                <a:tc>
                  <a:txBody>
                    <a:bodyPr/>
                    <a:lstStyle/>
                    <a:p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DIRITTO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DI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REVOCA</a:t>
                      </a:r>
                      <a:endParaRPr lang="it-IT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it-IT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È il diritto di </a:t>
                      </a:r>
                      <a:r>
                        <a:rPr kumimoji="0" lang="it-IT" sz="2000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revocare il proprio consenso</a:t>
                      </a:r>
                      <a:r>
                        <a:rPr kumimoji="0" lang="it-IT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in qualsiasi momento.</a:t>
                      </a:r>
                      <a:endParaRPr lang="it-IT" sz="20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954359">
                <a:tc>
                  <a:txBody>
                    <a:bodyPr/>
                    <a:lstStyle/>
                    <a:p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DIRITTO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DI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OPPOSIZIONE</a:t>
                      </a:r>
                      <a:endParaRPr lang="it-IT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2000" b="1" dirty="0" smtClean="0"/>
                        <a:t>Art. 21: </a:t>
                      </a:r>
                      <a:r>
                        <a:rPr kumimoji="0" lang="it-IT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l’interessato ha il </a:t>
                      </a:r>
                      <a:r>
                        <a:rPr kumimoji="0" lang="it-IT" sz="2000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diritto di opporsi in qualsiasi momento </a:t>
                      </a:r>
                      <a:r>
                        <a:rPr kumimoji="0" lang="it-IT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 trattamento dei dati personali che lo riguardano connessi a ragioni</a:t>
                      </a:r>
                      <a:r>
                        <a:rPr kumimoji="0" lang="it-IT" sz="2000" b="0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di interesse pubblico o all’esercizio di pubblici poteri.</a:t>
                      </a:r>
                      <a:endParaRPr lang="it-IT" sz="2000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ttangolo 4"/>
          <p:cNvSpPr/>
          <p:nvPr/>
        </p:nvSpPr>
        <p:spPr>
          <a:xfrm>
            <a:off x="4495462" y="5979499"/>
            <a:ext cx="3920406" cy="7315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i="1" dirty="0" smtClean="0">
                <a:solidFill>
                  <a:schemeClr val="tx1"/>
                </a:solidFill>
              </a:rPr>
              <a:t>Dott.ssa Martina Iorio </a:t>
            </a:r>
          </a:p>
          <a:p>
            <a:pPr algn="ctr"/>
            <a:r>
              <a:rPr lang="it-IT" sz="1100" b="1" i="1" dirty="0" smtClean="0">
                <a:solidFill>
                  <a:schemeClr val="tx1"/>
                </a:solidFill>
              </a:rPr>
              <a:t>Esperta e Consulente in materia di Gestione della Privacy</a:t>
            </a:r>
          </a:p>
          <a:p>
            <a:pPr algn="ctr"/>
            <a:r>
              <a:rPr lang="it-IT" sz="1100" b="1" i="1" dirty="0" smtClean="0">
                <a:solidFill>
                  <a:schemeClr val="tx1"/>
                </a:solidFill>
              </a:rPr>
              <a:t>P. avv. Rosa Consuelo Lizzi</a:t>
            </a:r>
          </a:p>
          <a:p>
            <a:pPr algn="ctr"/>
            <a:r>
              <a:rPr lang="it-IT" sz="1100" b="1" i="1" dirty="0" smtClean="0">
                <a:solidFill>
                  <a:schemeClr val="tx1"/>
                </a:solidFill>
              </a:rPr>
              <a:t>Viale Gramsci n. 23, Napoli (80122)</a:t>
            </a:r>
            <a:endParaRPr lang="it-IT" sz="1100" b="1" i="1" dirty="0"/>
          </a:p>
        </p:txBody>
      </p:sp>
      <p:pic>
        <p:nvPicPr>
          <p:cNvPr id="7" name="Picture 2" descr="C:\Users\martina.IORIO.000\Documents\logo la seren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5718" y="0"/>
            <a:ext cx="1524001" cy="917591"/>
          </a:xfrm>
          <a:prstGeom prst="rect">
            <a:avLst/>
          </a:prstGeom>
          <a:noFill/>
        </p:spPr>
      </p:pic>
      <p:pic>
        <p:nvPicPr>
          <p:cNvPr id="8" name="Immagine 7" descr="logo1.png"/>
          <p:cNvPicPr>
            <a:picLocks noChangeAspect="1"/>
          </p:cNvPicPr>
          <p:nvPr/>
        </p:nvPicPr>
        <p:blipFill>
          <a:blip r:embed="rId3"/>
          <a:srcRect t="11892" r="5311" b="19459"/>
          <a:stretch>
            <a:fillRect/>
          </a:stretch>
        </p:blipFill>
        <p:spPr>
          <a:xfrm>
            <a:off x="1556692" y="6036949"/>
            <a:ext cx="1879922" cy="6892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41576" y="146622"/>
            <a:ext cx="9997440" cy="685482"/>
          </a:xfrm>
        </p:spPr>
        <p:txBody>
          <a:bodyPr>
            <a:normAutofit fontScale="90000"/>
          </a:bodyPr>
          <a:lstStyle/>
          <a:p>
            <a:pPr algn="ctr"/>
            <a:r>
              <a:rPr lang="it-IT" sz="4000" dirty="0" smtClean="0"/>
              <a:t>DIRITTI DEGLI INTERESSATI (II)</a:t>
            </a:r>
            <a:endParaRPr lang="it-IT" sz="4000" dirty="0"/>
          </a:p>
        </p:txBody>
      </p:sp>
      <p:graphicFrame>
        <p:nvGraphicFramePr>
          <p:cNvPr id="5" name="Tabella 4"/>
          <p:cNvGraphicFramePr>
            <a:graphicFrameLocks noGrp="1"/>
          </p:cNvGraphicFramePr>
          <p:nvPr/>
        </p:nvGraphicFramePr>
        <p:xfrm>
          <a:off x="1511469" y="974684"/>
          <a:ext cx="10396728" cy="5017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3160"/>
                <a:gridCol w="7973568"/>
              </a:tblGrid>
              <a:tr h="993333">
                <a:tc>
                  <a:txBody>
                    <a:bodyPr/>
                    <a:lstStyle/>
                    <a:p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DIRITTO</a:t>
                      </a:r>
                      <a:r>
                        <a:rPr lang="it-IT" sz="2000" b="0" baseline="0" dirty="0" smtClean="0">
                          <a:solidFill>
                            <a:schemeClr val="tx1"/>
                          </a:solidFill>
                        </a:rPr>
                        <a:t> ALLA CANCELLAZIONE</a:t>
                      </a:r>
                      <a:endParaRPr lang="it-IT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Art. 17: </a:t>
                      </a:r>
                      <a:r>
                        <a:rPr kumimoji="0" lang="it-IT" sz="20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anche </a:t>
                      </a:r>
                      <a:r>
                        <a:rPr kumimoji="0" lang="it-IT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conosciuto come</a:t>
                      </a:r>
                      <a:r>
                        <a:rPr kumimoji="0" lang="it-IT" sz="2000" b="0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it-IT" sz="2000" b="1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Diritto all’Oblio</a:t>
                      </a:r>
                      <a:r>
                        <a:rPr kumimoji="0" lang="it-IT" sz="2000" b="0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it-IT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consente di ottenere la cancellazione dei propri dati personali in casi particolari e può essere esercitato anche dopo la revoca del consenso. </a:t>
                      </a:r>
                      <a:endParaRPr lang="it-IT" sz="2000" b="1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152246">
                <a:tc>
                  <a:txBody>
                    <a:bodyPr/>
                    <a:lstStyle/>
                    <a:p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DIRITTO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DI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AGGIORNAMENTO O RETTIFICA</a:t>
                      </a:r>
                      <a:endParaRPr lang="it-IT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it-IT" sz="2000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Art. 16</a:t>
                      </a:r>
                      <a:r>
                        <a:rPr kumimoji="0" lang="it-IT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l’interessato può chiedere al titolare del trattamento una rettifica dei dati personali </a:t>
                      </a:r>
                      <a:r>
                        <a:rPr kumimoji="0" lang="it-IT" sz="2000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inesatti</a:t>
                      </a:r>
                      <a:r>
                        <a:rPr kumimoji="0" lang="it-IT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che lo riguardano. È uno dei diritti che consente all'interessato di mantenere un </a:t>
                      </a:r>
                      <a:r>
                        <a:rPr kumimoji="0" lang="it-IT" sz="2000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controllo attivo</a:t>
                      </a:r>
                      <a:r>
                        <a:rPr kumimoji="0" lang="it-IT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sui propri dati.</a:t>
                      </a:r>
                      <a:endParaRPr lang="it-IT" sz="20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692323">
                <a:tc>
                  <a:txBody>
                    <a:bodyPr/>
                    <a:lstStyle/>
                    <a:p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DIRITTO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DI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TRASFORMAZIONE </a:t>
                      </a:r>
                      <a:endParaRPr lang="it-IT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it-IT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È il diritto di chiedere ed ottenere</a:t>
                      </a:r>
                      <a:r>
                        <a:rPr kumimoji="0" lang="it-IT" sz="2000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trasformazione in forma anonima</a:t>
                      </a:r>
                      <a:r>
                        <a:rPr kumimoji="0" lang="it-IT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dei propri dati.</a:t>
                      </a:r>
                      <a:endParaRPr lang="it-IT" sz="20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152246">
                <a:tc>
                  <a:txBody>
                    <a:bodyPr/>
                    <a:lstStyle/>
                    <a:p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DIRITTO ALLA LIMITAZIONE DEL TRATTAMENTO</a:t>
                      </a:r>
                      <a:endParaRPr lang="it-IT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it-IT" sz="2000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Art. 18</a:t>
                      </a:r>
                      <a:r>
                        <a:rPr kumimoji="0" lang="it-IT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consente all'interessato di ottenere il </a:t>
                      </a:r>
                      <a:r>
                        <a:rPr kumimoji="0" lang="it-IT" sz="2000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blocco del trattamento </a:t>
                      </a:r>
                      <a:r>
                        <a:rPr kumimoji="0" lang="it-IT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 alcune ipotesi (dati inesatti, trattamento illecito, ecc). In caso di esercizio di tale diritto </a:t>
                      </a:r>
                      <a:r>
                        <a:rPr kumimoji="0" lang="it-IT" sz="2000" b="1" i="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ogni trattamento, tranne la conservazione, è vietato.</a:t>
                      </a:r>
                      <a:endParaRPr lang="it-IT" sz="2000" b="1" u="sng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9933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DIRITTO ALLA PORTABILITÀ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it-IT" sz="2000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Art. 20: </a:t>
                      </a:r>
                      <a:r>
                        <a:rPr kumimoji="0" lang="it-IT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l'interessato ha il diritto di </a:t>
                      </a:r>
                      <a:r>
                        <a:rPr kumimoji="0" lang="it-IT" sz="2000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trasmettere</a:t>
                      </a:r>
                      <a:r>
                        <a:rPr kumimoji="0" lang="it-IT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dati personali che lo riguardano a un altro titolare del trattamento senza impedimenti da parte del titolare del trattamento cui li ha forniti.</a:t>
                      </a:r>
                      <a:endParaRPr lang="it-IT" sz="20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Rettangolo 5"/>
          <p:cNvSpPr/>
          <p:nvPr/>
        </p:nvSpPr>
        <p:spPr>
          <a:xfrm>
            <a:off x="4553713" y="6079067"/>
            <a:ext cx="3929888" cy="66886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i="1" dirty="0" smtClean="0">
                <a:solidFill>
                  <a:schemeClr val="tx1"/>
                </a:solidFill>
              </a:rPr>
              <a:t>Dott.ssa Martina Iorio </a:t>
            </a:r>
          </a:p>
          <a:p>
            <a:pPr algn="ctr"/>
            <a:r>
              <a:rPr lang="it-IT" sz="1100" b="1" i="1" dirty="0" smtClean="0">
                <a:solidFill>
                  <a:schemeClr val="tx1"/>
                </a:solidFill>
              </a:rPr>
              <a:t>Esperta e Consulente in materia di Gestione della Privacy</a:t>
            </a:r>
          </a:p>
          <a:p>
            <a:pPr algn="ctr"/>
            <a:r>
              <a:rPr lang="it-IT" sz="1100" b="1" i="1" dirty="0" smtClean="0">
                <a:solidFill>
                  <a:schemeClr val="tx1"/>
                </a:solidFill>
              </a:rPr>
              <a:t>P. avv. Rosa Consuelo Lizzi</a:t>
            </a:r>
          </a:p>
          <a:p>
            <a:pPr algn="ctr"/>
            <a:r>
              <a:rPr lang="it-IT" sz="1100" b="1" i="1" dirty="0" smtClean="0">
                <a:solidFill>
                  <a:schemeClr val="tx1"/>
                </a:solidFill>
              </a:rPr>
              <a:t>Viale Gramsci n. 23, Napoli (80122)</a:t>
            </a:r>
            <a:endParaRPr lang="it-IT" sz="1100" b="1" i="1" dirty="0"/>
          </a:p>
        </p:txBody>
      </p:sp>
      <p:pic>
        <p:nvPicPr>
          <p:cNvPr id="8" name="Picture 2" descr="C:\Users\martina.IORIO.000\Documents\logo la seren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5718" y="0"/>
            <a:ext cx="1524001" cy="917591"/>
          </a:xfrm>
          <a:prstGeom prst="rect">
            <a:avLst/>
          </a:prstGeom>
          <a:noFill/>
        </p:spPr>
      </p:pic>
      <p:pic>
        <p:nvPicPr>
          <p:cNvPr id="9" name="Immagine 8" descr="logo1.png"/>
          <p:cNvPicPr>
            <a:picLocks noChangeAspect="1"/>
          </p:cNvPicPr>
          <p:nvPr/>
        </p:nvPicPr>
        <p:blipFill>
          <a:blip r:embed="rId3"/>
          <a:srcRect t="11892" r="5311" b="19459"/>
          <a:stretch>
            <a:fillRect/>
          </a:stretch>
        </p:blipFill>
        <p:spPr>
          <a:xfrm>
            <a:off x="1556692" y="6036949"/>
            <a:ext cx="1879922" cy="6892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82798" y="164572"/>
            <a:ext cx="9786451" cy="682096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>CATEGORIE DEI DATI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1549400" y="872067"/>
          <a:ext cx="10437813" cy="5020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ttangolo 4"/>
          <p:cNvSpPr/>
          <p:nvPr/>
        </p:nvSpPr>
        <p:spPr>
          <a:xfrm>
            <a:off x="4572001" y="6036733"/>
            <a:ext cx="3682999" cy="69426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i="1" dirty="0" smtClean="0">
                <a:solidFill>
                  <a:schemeClr val="tx1"/>
                </a:solidFill>
              </a:rPr>
              <a:t>Dott.ssa Martina Iorio </a:t>
            </a:r>
          </a:p>
          <a:p>
            <a:pPr algn="ctr"/>
            <a:r>
              <a:rPr lang="it-IT" sz="1100" i="1" dirty="0" smtClean="0">
                <a:solidFill>
                  <a:schemeClr val="tx1"/>
                </a:solidFill>
              </a:rPr>
              <a:t>Esperta e Consulente in materia di Gestione della Privacy</a:t>
            </a:r>
          </a:p>
          <a:p>
            <a:pPr algn="ctr"/>
            <a:r>
              <a:rPr lang="it-IT" sz="1100" i="1" dirty="0" smtClean="0">
                <a:solidFill>
                  <a:schemeClr val="tx1"/>
                </a:solidFill>
              </a:rPr>
              <a:t>P. avv. Rosa Consuelo Lizzi</a:t>
            </a:r>
          </a:p>
          <a:p>
            <a:pPr algn="ctr"/>
            <a:r>
              <a:rPr lang="it-IT" sz="1100" i="1" dirty="0" smtClean="0">
                <a:solidFill>
                  <a:schemeClr val="tx1"/>
                </a:solidFill>
              </a:rPr>
              <a:t>Viale Gramsci n. 23, Napoli (80122)</a:t>
            </a:r>
            <a:endParaRPr lang="it-IT" sz="1100" i="1" dirty="0"/>
          </a:p>
        </p:txBody>
      </p:sp>
      <p:pic>
        <p:nvPicPr>
          <p:cNvPr id="7" name="Picture 2" descr="C:\Users\martina.IORIO.000\Documents\logo la serena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375718" y="0"/>
            <a:ext cx="1524001" cy="917591"/>
          </a:xfrm>
          <a:prstGeom prst="rect">
            <a:avLst/>
          </a:prstGeom>
          <a:noFill/>
        </p:spPr>
      </p:pic>
      <p:pic>
        <p:nvPicPr>
          <p:cNvPr id="8" name="Immagine 7" descr="logo1.png"/>
          <p:cNvPicPr>
            <a:picLocks noChangeAspect="1"/>
          </p:cNvPicPr>
          <p:nvPr/>
        </p:nvPicPr>
        <p:blipFill>
          <a:blip r:embed="rId8"/>
          <a:srcRect t="11892" r="5311" b="19459"/>
          <a:stretch>
            <a:fillRect/>
          </a:stretch>
        </p:blipFill>
        <p:spPr>
          <a:xfrm>
            <a:off x="1556692" y="6036949"/>
            <a:ext cx="1879922" cy="6892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70210" y="156105"/>
            <a:ext cx="9997440" cy="1143000"/>
          </a:xfrm>
        </p:spPr>
        <p:txBody>
          <a:bodyPr/>
          <a:lstStyle/>
          <a:p>
            <a:pPr algn="ctr"/>
            <a:r>
              <a:rPr lang="it-IT" dirty="0" smtClean="0"/>
              <a:t>INFORMATIVA E CONSENSO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42535" y="1261533"/>
            <a:ext cx="7245433" cy="4250267"/>
          </a:xfrm>
        </p:spPr>
        <p:txBody>
          <a:bodyPr>
            <a:normAutofit fontScale="92500" lnSpcReduction="10000"/>
          </a:bodyPr>
          <a:lstStyle/>
          <a:p>
            <a:pPr marL="93663" indent="-11113">
              <a:buNone/>
            </a:pPr>
            <a:r>
              <a:rPr lang="it-IT" sz="2600" dirty="0" smtClean="0"/>
              <a:t>Ai sensi dell’</a:t>
            </a:r>
            <a:r>
              <a:rPr lang="it-IT" sz="2600" b="1" dirty="0" smtClean="0"/>
              <a:t>art. 13 del Regolamento </a:t>
            </a:r>
            <a:r>
              <a:rPr lang="it-IT" sz="2600" dirty="0" smtClean="0"/>
              <a:t>le informazioni da fornire all’interessato nel momento della raccolta dei dati sono:</a:t>
            </a:r>
          </a:p>
          <a:p>
            <a:r>
              <a:rPr lang="it-IT" sz="2600" dirty="0" smtClean="0"/>
              <a:t>L'identità e i dati di contatto del Titolare del trattamento e del Responsabile della protezione</a:t>
            </a:r>
          </a:p>
          <a:p>
            <a:r>
              <a:rPr lang="it-IT" sz="2600" dirty="0" smtClean="0"/>
              <a:t>Le finalità del trattamento cui sono destinati i dati personali nonché la base giuridica del trattamento</a:t>
            </a:r>
          </a:p>
          <a:p>
            <a:r>
              <a:rPr lang="it-IT" sz="2600" dirty="0" smtClean="0"/>
              <a:t>Le categorie dei dati</a:t>
            </a:r>
          </a:p>
          <a:p>
            <a:r>
              <a:rPr lang="it-IT" sz="2600" dirty="0" smtClean="0"/>
              <a:t>I soggetti terzi a cui i dati saranno destinati</a:t>
            </a:r>
          </a:p>
          <a:p>
            <a:r>
              <a:rPr lang="it-IT" sz="2600" dirty="0" smtClean="0"/>
              <a:t>Il periodo di conservazione dati</a:t>
            </a:r>
          </a:p>
          <a:p>
            <a:r>
              <a:rPr lang="it-IT" sz="2600" dirty="0" smtClean="0"/>
              <a:t>I diritti dell’interessato </a:t>
            </a:r>
          </a:p>
          <a:p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4275667" y="5909734"/>
            <a:ext cx="3843866" cy="787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 smtClean="0">
                <a:solidFill>
                  <a:schemeClr val="tx1"/>
                </a:solidFill>
              </a:rPr>
              <a:t>Dott.ssa Martina Iorio </a:t>
            </a:r>
          </a:p>
          <a:p>
            <a:pPr algn="ctr"/>
            <a:r>
              <a:rPr lang="it-IT" sz="1200" dirty="0" smtClean="0">
                <a:solidFill>
                  <a:schemeClr val="tx1"/>
                </a:solidFill>
              </a:rPr>
              <a:t>Esperta e Consulente in materia di Gestione della Privacy</a:t>
            </a:r>
          </a:p>
          <a:p>
            <a:pPr algn="ctr"/>
            <a:r>
              <a:rPr lang="it-IT" sz="1200" dirty="0" smtClean="0">
                <a:solidFill>
                  <a:schemeClr val="tx1"/>
                </a:solidFill>
              </a:rPr>
              <a:t>P. avv. Rosa Consuelo Lizzi</a:t>
            </a:r>
          </a:p>
          <a:p>
            <a:pPr algn="ctr"/>
            <a:r>
              <a:rPr lang="it-IT" sz="1200" dirty="0" smtClean="0">
                <a:solidFill>
                  <a:schemeClr val="tx1"/>
                </a:solidFill>
              </a:rPr>
              <a:t>Viale Gramsci n. 23, Napoli (80122)</a:t>
            </a:r>
            <a:endParaRPr lang="it-IT" sz="1200" dirty="0"/>
          </a:p>
        </p:txBody>
      </p:sp>
      <p:graphicFrame>
        <p:nvGraphicFramePr>
          <p:cNvPr id="6" name="Tabella 5"/>
          <p:cNvGraphicFramePr>
            <a:graphicFrameLocks noGrp="1"/>
          </p:cNvGraphicFramePr>
          <p:nvPr/>
        </p:nvGraphicFramePr>
        <p:xfrm>
          <a:off x="9164320" y="1359747"/>
          <a:ext cx="2786888" cy="50087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6888"/>
              </a:tblGrid>
              <a:tr h="626098"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CONSENSO</a:t>
                      </a:r>
                      <a:endParaRPr lang="it-IT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26098">
                <a:tc>
                  <a:txBody>
                    <a:bodyPr/>
                    <a:lstStyle/>
                    <a:p>
                      <a:r>
                        <a:rPr lang="it-IT" dirty="0" smtClean="0"/>
                        <a:t>ESPLICITO</a:t>
                      </a:r>
                      <a:endParaRPr lang="it-IT" dirty="0"/>
                    </a:p>
                  </a:txBody>
                  <a:tcPr/>
                </a:tc>
              </a:tr>
              <a:tr h="626098">
                <a:tc>
                  <a:txBody>
                    <a:bodyPr/>
                    <a:lstStyle/>
                    <a:p>
                      <a:r>
                        <a:rPr lang="it-IT" dirty="0" smtClean="0"/>
                        <a:t>INEQUIVOCABILE</a:t>
                      </a:r>
                      <a:endParaRPr lang="it-IT" dirty="0"/>
                    </a:p>
                  </a:txBody>
                  <a:tcPr/>
                </a:tc>
              </a:tr>
              <a:tr h="626098">
                <a:tc>
                  <a:txBody>
                    <a:bodyPr/>
                    <a:lstStyle/>
                    <a:p>
                      <a:r>
                        <a:rPr lang="it-IT" dirty="0" smtClean="0"/>
                        <a:t>LIBERO</a:t>
                      </a:r>
                      <a:endParaRPr lang="it-IT" dirty="0"/>
                    </a:p>
                  </a:txBody>
                  <a:tcPr/>
                </a:tc>
              </a:tr>
              <a:tr h="626098">
                <a:tc>
                  <a:txBody>
                    <a:bodyPr/>
                    <a:lstStyle/>
                    <a:p>
                      <a:r>
                        <a:rPr lang="it-IT" dirty="0" smtClean="0"/>
                        <a:t>SPECIFICO</a:t>
                      </a:r>
                      <a:endParaRPr lang="it-IT" dirty="0"/>
                    </a:p>
                  </a:txBody>
                  <a:tcPr/>
                </a:tc>
              </a:tr>
              <a:tr h="626098">
                <a:tc>
                  <a:txBody>
                    <a:bodyPr/>
                    <a:lstStyle/>
                    <a:p>
                      <a:r>
                        <a:rPr lang="it-IT" dirty="0" smtClean="0"/>
                        <a:t>INFORMATO</a:t>
                      </a:r>
                      <a:endParaRPr lang="it-IT" dirty="0"/>
                    </a:p>
                  </a:txBody>
                  <a:tcPr/>
                </a:tc>
              </a:tr>
              <a:tr h="626098">
                <a:tc>
                  <a:txBody>
                    <a:bodyPr/>
                    <a:lstStyle/>
                    <a:p>
                      <a:r>
                        <a:rPr lang="it-IT" dirty="0" smtClean="0"/>
                        <a:t>VERIFICABILE</a:t>
                      </a:r>
                      <a:endParaRPr lang="it-IT" dirty="0"/>
                    </a:p>
                  </a:txBody>
                  <a:tcPr/>
                </a:tc>
              </a:tr>
              <a:tr h="626098">
                <a:tc>
                  <a:txBody>
                    <a:bodyPr/>
                    <a:lstStyle/>
                    <a:p>
                      <a:r>
                        <a:rPr lang="it-IT" dirty="0" smtClean="0"/>
                        <a:t>REVOCABILE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126" name="Picture 6" descr="C:\Users\w7\AppData\Local\Microsoft\Windows\Temporary Internet Files\Content.IE5\86TVIZHC\teamRole[1].jpg"/>
          <p:cNvPicPr>
            <a:picLocks noChangeAspect="1" noChangeArrowheads="1"/>
          </p:cNvPicPr>
          <p:nvPr/>
        </p:nvPicPr>
        <p:blipFill>
          <a:blip r:embed="rId2"/>
          <a:srcRect l="4232" t="19670" r="11648" b="21321"/>
          <a:stretch>
            <a:fillRect/>
          </a:stretch>
        </p:blipFill>
        <p:spPr bwMode="auto">
          <a:xfrm>
            <a:off x="7205472" y="4517136"/>
            <a:ext cx="1837944" cy="1289304"/>
          </a:xfrm>
          <a:prstGeom prst="rect">
            <a:avLst/>
          </a:prstGeom>
          <a:noFill/>
        </p:spPr>
      </p:pic>
      <p:pic>
        <p:nvPicPr>
          <p:cNvPr id="8" name="Picture 2" descr="C:\Users\martina.IORIO.000\Documents\logo la seren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5718" y="0"/>
            <a:ext cx="1524001" cy="917591"/>
          </a:xfrm>
          <a:prstGeom prst="rect">
            <a:avLst/>
          </a:prstGeom>
          <a:noFill/>
        </p:spPr>
      </p:pic>
      <p:pic>
        <p:nvPicPr>
          <p:cNvPr id="9" name="Immagine 8" descr="logo1.png"/>
          <p:cNvPicPr>
            <a:picLocks noChangeAspect="1"/>
          </p:cNvPicPr>
          <p:nvPr/>
        </p:nvPicPr>
        <p:blipFill>
          <a:blip r:embed="rId4"/>
          <a:srcRect t="11892" r="5311" b="19459"/>
          <a:stretch>
            <a:fillRect/>
          </a:stretch>
        </p:blipFill>
        <p:spPr>
          <a:xfrm>
            <a:off x="1556692" y="6036949"/>
            <a:ext cx="1879922" cy="6892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58112" y="208280"/>
            <a:ext cx="9863328" cy="1002792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>INFORMATIVA E CONSENSO:</a:t>
            </a:r>
            <a:br>
              <a:rPr lang="it-IT" dirty="0" smtClean="0"/>
            </a:br>
            <a:r>
              <a:rPr lang="it-IT" dirty="0" smtClean="0"/>
              <a:t>DOCENTI, DIPENDENTI E COLLABORATORI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490133" y="1447801"/>
            <a:ext cx="10515600" cy="4221480"/>
          </a:xfrm>
        </p:spPr>
        <p:txBody>
          <a:bodyPr>
            <a:normAutofit fontScale="92500" lnSpcReduction="20000"/>
          </a:bodyPr>
          <a:lstStyle/>
          <a:p>
            <a:pPr marL="93663" indent="-11113" algn="just">
              <a:buNone/>
            </a:pPr>
            <a:r>
              <a:rPr lang="it-IT" sz="1800" dirty="0" smtClean="0"/>
              <a:t>Ai dipendenti, ai collaboratori ed al personale interno viene fornita una informativa sulla </a:t>
            </a:r>
          </a:p>
          <a:p>
            <a:pPr marL="93663" indent="-11113" algn="just">
              <a:buNone/>
            </a:pPr>
            <a:r>
              <a:rPr lang="it-IT" sz="1800" dirty="0" smtClean="0"/>
              <a:t>privacy utilizzando il </a:t>
            </a:r>
            <a:r>
              <a:rPr lang="it-IT" sz="1800" b="1" dirty="0" smtClean="0"/>
              <a:t>“modello di informativa per dipendenti e collaboratori”.</a:t>
            </a:r>
            <a:r>
              <a:rPr lang="it-IT" sz="1800" dirty="0" smtClean="0"/>
              <a:t> </a:t>
            </a:r>
          </a:p>
          <a:p>
            <a:pPr marL="93663" indent="-11113" algn="just">
              <a:buNone/>
            </a:pPr>
            <a:r>
              <a:rPr lang="it-IT" sz="1800" dirty="0" smtClean="0"/>
              <a:t>La distribuzione delle informative e la raccolta dei consensi deve essere effettuata:</a:t>
            </a:r>
          </a:p>
          <a:p>
            <a:pPr marL="93663" indent="-11113" algn="just"/>
            <a:r>
              <a:rPr lang="it-IT" sz="1800" dirty="0" smtClean="0"/>
              <a:t> prima dell’avvio dei trattamenti dei dati;</a:t>
            </a:r>
          </a:p>
          <a:p>
            <a:pPr marL="93663" indent="-11113" algn="just"/>
            <a:r>
              <a:rPr lang="it-IT" sz="1800" dirty="0" smtClean="0"/>
              <a:t> al momento dell’assunzione/inserimento.</a:t>
            </a:r>
          </a:p>
          <a:p>
            <a:pPr marL="93663" indent="-11113" algn="just"/>
            <a:endParaRPr lang="it-IT" sz="1800" dirty="0" smtClean="0"/>
          </a:p>
          <a:p>
            <a:pPr marL="93663" indent="-11113" algn="just">
              <a:buNone/>
            </a:pPr>
            <a:endParaRPr lang="it-IT" sz="1800" dirty="0" smtClean="0"/>
          </a:p>
          <a:p>
            <a:pPr marL="93663" indent="-11113" algn="just">
              <a:buNone/>
            </a:pPr>
            <a:r>
              <a:rPr lang="it-IT" sz="1800" dirty="0" smtClean="0"/>
              <a:t>I </a:t>
            </a:r>
            <a:r>
              <a:rPr lang="it-IT" sz="1800" b="1" dirty="0" smtClean="0"/>
              <a:t>dati sensibili </a:t>
            </a:r>
            <a:r>
              <a:rPr lang="it-IT" sz="1800" dirty="0" smtClean="0"/>
              <a:t>diversi da quelli anagrafici per i quali viene richiesto il </a:t>
            </a:r>
            <a:r>
              <a:rPr lang="it-IT" sz="1800" b="1" dirty="0" smtClean="0"/>
              <a:t>consenso</a:t>
            </a:r>
            <a:r>
              <a:rPr lang="it-IT" sz="1800" dirty="0" smtClean="0"/>
              <a:t> sono:</a:t>
            </a:r>
          </a:p>
          <a:p>
            <a:pPr marL="93663" indent="-11113" algn="just"/>
            <a:r>
              <a:rPr lang="it-IT" sz="1800" dirty="0" smtClean="0"/>
              <a:t> lo stato di salute (dati relativi all’idoneità fisica a determinati lavori o avviamenti obbligatori, eventuali documenti relativi a malattie, infortuni, maternità);</a:t>
            </a:r>
          </a:p>
          <a:p>
            <a:pPr marL="93663" indent="-11113" algn="just"/>
            <a:r>
              <a:rPr lang="it-IT" sz="1800" dirty="0" smtClean="0"/>
              <a:t> l’adesione ad un sindacato (richiesta per trattenuta per quote associazione sindacale);</a:t>
            </a:r>
          </a:p>
          <a:p>
            <a:pPr marL="93663" indent="-11113" algn="just"/>
            <a:r>
              <a:rPr lang="it-IT" sz="1800" dirty="0" smtClean="0"/>
              <a:t> l’adesione ad un partito politico (per richiesta di permessi o aspettative per cariche pubbliche elettive);</a:t>
            </a:r>
          </a:p>
          <a:p>
            <a:pPr marL="93663" indent="-11113" algn="just"/>
            <a:r>
              <a:rPr lang="it-IT" sz="1800" dirty="0" smtClean="0"/>
              <a:t> la fede religiosa (per la richiesta di fruizione, prevista dalla legge, di festività religiose);</a:t>
            </a:r>
          </a:p>
          <a:p>
            <a:pPr marL="93663" indent="-11113" algn="just"/>
            <a:r>
              <a:rPr lang="it-IT" sz="1800" dirty="0" smtClean="0"/>
              <a:t> dati giudiziari (in quanto è obbligatorio all’atto dell’assunzione presentare il casellario giudiziale e il certificato dei carichi pendenti all’Istituto Scolastico datore di lavoro).</a:t>
            </a:r>
            <a:endParaRPr lang="it-IT" sz="1300" dirty="0" smtClean="0"/>
          </a:p>
        </p:txBody>
      </p:sp>
      <p:sp>
        <p:nvSpPr>
          <p:cNvPr id="4" name="Rettangolo 3"/>
          <p:cNvSpPr/>
          <p:nvPr/>
        </p:nvSpPr>
        <p:spPr>
          <a:xfrm>
            <a:off x="4622800" y="5892800"/>
            <a:ext cx="3750733" cy="787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 smtClean="0">
                <a:solidFill>
                  <a:schemeClr val="tx1"/>
                </a:solidFill>
              </a:rPr>
              <a:t>Dott.ssa Martina Iorio </a:t>
            </a:r>
          </a:p>
          <a:p>
            <a:pPr algn="ctr"/>
            <a:r>
              <a:rPr lang="it-IT" sz="1200" dirty="0" smtClean="0">
                <a:solidFill>
                  <a:schemeClr val="tx1"/>
                </a:solidFill>
              </a:rPr>
              <a:t>Esperta e Consulente in materia di Gestione della Privacy</a:t>
            </a:r>
          </a:p>
          <a:p>
            <a:pPr algn="ctr"/>
            <a:r>
              <a:rPr lang="it-IT" sz="1200" dirty="0" smtClean="0">
                <a:solidFill>
                  <a:schemeClr val="tx1"/>
                </a:solidFill>
              </a:rPr>
              <a:t>P. avv. Rosa Consuelo Lizzi</a:t>
            </a:r>
          </a:p>
          <a:p>
            <a:pPr algn="ctr"/>
            <a:r>
              <a:rPr lang="it-IT" sz="1200" dirty="0" smtClean="0">
                <a:solidFill>
                  <a:schemeClr val="tx1"/>
                </a:solidFill>
              </a:rPr>
              <a:t>Viale Gramsci n. 23, Napoli (80122)</a:t>
            </a:r>
            <a:endParaRPr lang="it-IT" sz="1200" dirty="0"/>
          </a:p>
        </p:txBody>
      </p:sp>
      <p:pic>
        <p:nvPicPr>
          <p:cNvPr id="5" name="Picture 5" descr="C:\Users\w7\AppData\Local\Microsoft\Windows\Temporary Internet Files\Content.IE5\537G9FXQ\docenti-logo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64624" y="1536191"/>
            <a:ext cx="2340865" cy="1908543"/>
          </a:xfrm>
          <a:prstGeom prst="rect">
            <a:avLst/>
          </a:prstGeom>
          <a:noFill/>
        </p:spPr>
      </p:pic>
      <p:pic>
        <p:nvPicPr>
          <p:cNvPr id="7" name="Picture 2" descr="C:\Users\martina.IORIO.000\Documents\logo la seren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5720" y="1"/>
            <a:ext cx="1408669" cy="790831"/>
          </a:xfrm>
          <a:prstGeom prst="rect">
            <a:avLst/>
          </a:prstGeom>
          <a:noFill/>
        </p:spPr>
      </p:pic>
      <p:pic>
        <p:nvPicPr>
          <p:cNvPr id="8" name="Immagine 7" descr="logo1.png"/>
          <p:cNvPicPr>
            <a:picLocks noChangeAspect="1"/>
          </p:cNvPicPr>
          <p:nvPr/>
        </p:nvPicPr>
        <p:blipFill>
          <a:blip r:embed="rId4"/>
          <a:srcRect t="11892" r="5311" b="19459"/>
          <a:stretch>
            <a:fillRect/>
          </a:stretch>
        </p:blipFill>
        <p:spPr>
          <a:xfrm>
            <a:off x="1556692" y="6036949"/>
            <a:ext cx="1879922" cy="6892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023810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>INFORMATIVA E CONSENSO:</a:t>
            </a:r>
            <a:br>
              <a:rPr lang="it-IT" dirty="0" smtClean="0"/>
            </a:br>
            <a:r>
              <a:rPr lang="it-IT" dirty="0" smtClean="0"/>
              <a:t>FORNITORI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703832" y="1444752"/>
            <a:ext cx="7293864" cy="425196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it-IT" sz="2800" dirty="0" smtClean="0"/>
              <a:t>Per ciò che concerne i fornitori l’informativa può essere resa: </a:t>
            </a:r>
          </a:p>
          <a:p>
            <a:pPr algn="just"/>
            <a:r>
              <a:rPr lang="it-IT" sz="2800" dirty="0" smtClean="0"/>
              <a:t>allegandola nei modelli di preventivo/copia commissione /ordine/contratto;</a:t>
            </a:r>
          </a:p>
          <a:p>
            <a:pPr algn="just"/>
            <a:r>
              <a:rPr lang="it-IT" sz="2800" dirty="0" smtClean="0"/>
              <a:t>spedendola via e-mail (ed archiviando le mail inviate);</a:t>
            </a:r>
          </a:p>
          <a:p>
            <a:pPr algn="just"/>
            <a:r>
              <a:rPr lang="it-IT" sz="2800" dirty="0" smtClean="0"/>
              <a:t>inserendola sul sito.</a:t>
            </a:r>
          </a:p>
          <a:p>
            <a:pPr marL="93663" indent="-11113" algn="just">
              <a:buNone/>
            </a:pPr>
            <a:r>
              <a:rPr lang="it-IT" sz="2800" dirty="0" smtClean="0"/>
              <a:t>L’informativa può essere formulata utilizzando il “</a:t>
            </a:r>
            <a:r>
              <a:rPr lang="it-IT" sz="2800" b="1" dirty="0" smtClean="0"/>
              <a:t>modello di informativa per fornitori</a:t>
            </a:r>
            <a:r>
              <a:rPr lang="it-IT" sz="2800" dirty="0" smtClean="0"/>
              <a:t>”.</a:t>
            </a:r>
          </a:p>
        </p:txBody>
      </p:sp>
      <p:pic>
        <p:nvPicPr>
          <p:cNvPr id="4" name="Picture 2" descr="C:\Users\w7\AppData\Local\Microsoft\Windows\Temporary Internet Files\Content.IE5\537G9FXQ\Bartolini-corriere-brt[1].jpg"/>
          <p:cNvPicPr>
            <a:picLocks noChangeAspect="1" noChangeArrowheads="1"/>
          </p:cNvPicPr>
          <p:nvPr/>
        </p:nvPicPr>
        <p:blipFill>
          <a:blip r:embed="rId2"/>
          <a:srcRect b="6667"/>
          <a:stretch>
            <a:fillRect/>
          </a:stretch>
        </p:blipFill>
        <p:spPr bwMode="auto">
          <a:xfrm>
            <a:off x="9083040" y="2084832"/>
            <a:ext cx="3108960" cy="2176272"/>
          </a:xfrm>
          <a:prstGeom prst="rect">
            <a:avLst/>
          </a:prstGeom>
          <a:noFill/>
        </p:spPr>
      </p:pic>
      <p:sp>
        <p:nvSpPr>
          <p:cNvPr id="5" name="Rettangolo 4"/>
          <p:cNvSpPr/>
          <p:nvPr/>
        </p:nvSpPr>
        <p:spPr>
          <a:xfrm>
            <a:off x="4662424" y="5943600"/>
            <a:ext cx="3871976" cy="7772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i="1" dirty="0" smtClean="0">
                <a:solidFill>
                  <a:schemeClr val="tx1"/>
                </a:solidFill>
              </a:rPr>
              <a:t>Dott.ssa Martina Iorio </a:t>
            </a:r>
          </a:p>
          <a:p>
            <a:pPr algn="ctr"/>
            <a:r>
              <a:rPr lang="it-IT" sz="1100" b="1" i="1" dirty="0" smtClean="0">
                <a:solidFill>
                  <a:schemeClr val="tx1"/>
                </a:solidFill>
              </a:rPr>
              <a:t>Esperta e Consulente in materia di Gestione della Privacy</a:t>
            </a:r>
          </a:p>
          <a:p>
            <a:pPr algn="ctr"/>
            <a:r>
              <a:rPr lang="it-IT" sz="1100" b="1" i="1" dirty="0" smtClean="0">
                <a:solidFill>
                  <a:schemeClr val="tx1"/>
                </a:solidFill>
              </a:rPr>
              <a:t>P. avv. Rosa Consuelo Lizzi</a:t>
            </a:r>
          </a:p>
          <a:p>
            <a:pPr algn="ctr"/>
            <a:r>
              <a:rPr lang="it-IT" sz="1100" b="1" i="1" dirty="0" smtClean="0">
                <a:solidFill>
                  <a:schemeClr val="tx1"/>
                </a:solidFill>
              </a:rPr>
              <a:t>Viale Gramsci n. 23, Napoli (80122)</a:t>
            </a:r>
            <a:endParaRPr lang="it-IT" sz="1100" b="1" i="1" dirty="0"/>
          </a:p>
        </p:txBody>
      </p:sp>
      <p:pic>
        <p:nvPicPr>
          <p:cNvPr id="7" name="Picture 2" descr="C:\Users\martina.IORIO.000\Documents\logo la seren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5718" y="0"/>
            <a:ext cx="1524001" cy="917591"/>
          </a:xfrm>
          <a:prstGeom prst="rect">
            <a:avLst/>
          </a:prstGeom>
          <a:noFill/>
        </p:spPr>
      </p:pic>
      <p:pic>
        <p:nvPicPr>
          <p:cNvPr id="8" name="Immagine 7" descr="logo1.png"/>
          <p:cNvPicPr>
            <a:picLocks noChangeAspect="1"/>
          </p:cNvPicPr>
          <p:nvPr/>
        </p:nvPicPr>
        <p:blipFill>
          <a:blip r:embed="rId4"/>
          <a:srcRect t="11892" r="5311" b="19459"/>
          <a:stretch>
            <a:fillRect/>
          </a:stretch>
        </p:blipFill>
        <p:spPr>
          <a:xfrm>
            <a:off x="1556692" y="6036949"/>
            <a:ext cx="1879922" cy="6892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09344" y="266171"/>
            <a:ext cx="9997440" cy="996378"/>
          </a:xfrm>
        </p:spPr>
        <p:txBody>
          <a:bodyPr>
            <a:noAutofit/>
          </a:bodyPr>
          <a:lstStyle/>
          <a:p>
            <a:pPr algn="ctr"/>
            <a:r>
              <a:rPr lang="it-IT" sz="3600" dirty="0" smtClean="0"/>
              <a:t>INFORMATIVA E CONSENSO:</a:t>
            </a:r>
            <a:br>
              <a:rPr lang="it-IT" sz="3600" dirty="0" smtClean="0"/>
            </a:br>
            <a:r>
              <a:rPr lang="it-IT" sz="3600" dirty="0" smtClean="0"/>
              <a:t>GENITORI E TUTORI LEGALI DEGLI ALUNNI (I)</a:t>
            </a: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554480" y="1319784"/>
            <a:ext cx="10366248" cy="4800600"/>
          </a:xfrm>
        </p:spPr>
        <p:txBody>
          <a:bodyPr/>
          <a:lstStyle/>
          <a:p>
            <a:pPr marL="92075" indent="-9525" algn="just">
              <a:buNone/>
            </a:pPr>
            <a:r>
              <a:rPr lang="it-IT" sz="1800" dirty="0" smtClean="0"/>
              <a:t>La pubblicazione, la diffusione e la comunicazione dei dati sensibili e di quelli inerenti all'andamento scolastico possono avvenire solamente per scopi istituzionali e per ulteriori fini stabiliti dalla normativa vigente.</a:t>
            </a:r>
          </a:p>
          <a:p>
            <a:pPr>
              <a:buNone/>
            </a:pPr>
            <a:endParaRPr lang="it-IT" dirty="0"/>
          </a:p>
        </p:txBody>
      </p:sp>
      <p:graphicFrame>
        <p:nvGraphicFramePr>
          <p:cNvPr id="5" name="Tabella 4"/>
          <p:cNvGraphicFramePr>
            <a:graphicFrameLocks noGrp="1"/>
          </p:cNvGraphicFramePr>
          <p:nvPr/>
        </p:nvGraphicFramePr>
        <p:xfrm>
          <a:off x="1810512" y="2057401"/>
          <a:ext cx="10158984" cy="3938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6855"/>
                <a:gridCol w="7742129"/>
              </a:tblGrid>
              <a:tr h="353146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dirty="0" smtClean="0">
                          <a:solidFill>
                            <a:schemeClr val="tx1"/>
                          </a:solidFill>
                        </a:rPr>
                        <a:t>Dati sensibili diversi da quelli anagrafici per i quali viene richiesto il consenso</a:t>
                      </a:r>
                      <a:endParaRPr lang="it-IT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15295">
                <a:tc>
                  <a:txBody>
                    <a:bodyPr/>
                    <a:lstStyle/>
                    <a:p>
                      <a:pPr lvl="0" algn="just"/>
                      <a:r>
                        <a:rPr lang="it-IT" sz="1800" b="1" dirty="0" smtClean="0"/>
                        <a:t>ORIENTAMENTO RELIGIOSO</a:t>
                      </a:r>
                      <a:endParaRPr lang="it-IT" sz="1800" dirty="0" smtClean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dirty="0" smtClean="0"/>
                        <a:t>per esonerare lo studente dalla frequenza dell'ora di religione, nonché per tutelare la libertà di culto</a:t>
                      </a:r>
                      <a:endParaRPr lang="it-IT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615295">
                <a:tc>
                  <a:txBody>
                    <a:bodyPr/>
                    <a:lstStyle/>
                    <a:p>
                      <a:pPr lvl="0" algn="just"/>
                      <a:r>
                        <a:rPr lang="it-IT" sz="1800" b="1" dirty="0" smtClean="0"/>
                        <a:t>ETNIA</a:t>
                      </a:r>
                      <a:endParaRPr lang="it-IT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it-IT" sz="1800" dirty="0" smtClean="0"/>
                        <a:t>per favorire l'integrazione degli studenti stranieri all'interno dell'istituto scolastico</a:t>
                      </a:r>
                      <a:endParaRPr lang="it-IT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152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dirty="0" smtClean="0"/>
                        <a:t>STATO </a:t>
                      </a:r>
                      <a:r>
                        <a:rPr lang="it-IT" sz="1800" b="1" dirty="0" err="1" smtClean="0"/>
                        <a:t>DI</a:t>
                      </a:r>
                      <a:r>
                        <a:rPr lang="it-IT" sz="1800" b="1" dirty="0" smtClean="0"/>
                        <a:t> SALUTE</a:t>
                      </a:r>
                      <a:endParaRPr lang="it-IT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dirty="0" smtClean="0"/>
                        <a:t>per tutelare gli altri studenti nel caso in cui vi siano patologie contagiose per ovviare alla necessità di un sostegno</a:t>
                      </a:r>
                      <a:endParaRPr lang="it-IT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878993">
                <a:tc>
                  <a:txBody>
                    <a:bodyPr/>
                    <a:lstStyle/>
                    <a:p>
                      <a:r>
                        <a:rPr lang="it-IT" sz="1800" b="1" dirty="0" smtClean="0"/>
                        <a:t>DATI GIUDIZIARI</a:t>
                      </a:r>
                      <a:endParaRPr lang="it-IT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dirty="0" smtClean="0"/>
                        <a:t>nel caso in cui l’autorità giudiziaria abbia predisposto un programma di protezione nei confronti degli alunni i cui genitori abbiano siano in stato di detenzione o protezione</a:t>
                      </a:r>
                      <a:endParaRPr lang="it-IT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7624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dirty="0" smtClean="0"/>
                        <a:t>CONTENZIOSI ALUNNI/SCUOLA</a:t>
                      </a:r>
                      <a:endParaRPr lang="it-IT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dirty="0" smtClean="0"/>
                        <a:t>ad es. i ricorsi o i reclami dei genitori avverso la scuola</a:t>
                      </a:r>
                      <a:endParaRPr lang="it-IT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Rettangolo 5"/>
          <p:cNvSpPr/>
          <p:nvPr/>
        </p:nvSpPr>
        <p:spPr>
          <a:xfrm>
            <a:off x="4645152" y="6079067"/>
            <a:ext cx="3601382" cy="66920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i="1" dirty="0" smtClean="0">
                <a:solidFill>
                  <a:schemeClr val="tx1"/>
                </a:solidFill>
              </a:rPr>
              <a:t>Dott.ssa Martina Iorio </a:t>
            </a:r>
          </a:p>
          <a:p>
            <a:pPr algn="ctr"/>
            <a:r>
              <a:rPr lang="it-IT" sz="1100" i="1" dirty="0" smtClean="0">
                <a:solidFill>
                  <a:schemeClr val="tx1"/>
                </a:solidFill>
              </a:rPr>
              <a:t>Esperta e Consulente in materia di Gestione della Privacy</a:t>
            </a:r>
          </a:p>
          <a:p>
            <a:pPr algn="ctr"/>
            <a:r>
              <a:rPr lang="it-IT" sz="1100" i="1" dirty="0" smtClean="0">
                <a:solidFill>
                  <a:schemeClr val="tx1"/>
                </a:solidFill>
              </a:rPr>
              <a:t>P. avv. Rosa Consuelo Lizzi</a:t>
            </a:r>
          </a:p>
          <a:p>
            <a:pPr algn="ctr"/>
            <a:r>
              <a:rPr lang="it-IT" sz="1100" i="1" dirty="0" smtClean="0">
                <a:solidFill>
                  <a:schemeClr val="tx1"/>
                </a:solidFill>
              </a:rPr>
              <a:t>Viale Gramsci n. 23, Napoli (80122)</a:t>
            </a:r>
            <a:endParaRPr lang="it-IT" sz="1100" i="1" dirty="0"/>
          </a:p>
        </p:txBody>
      </p:sp>
      <p:pic>
        <p:nvPicPr>
          <p:cNvPr id="8" name="Picture 2" descr="C:\Users\martina.IORIO.000\Documents\logo la seren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5718" y="1"/>
            <a:ext cx="1524001" cy="807308"/>
          </a:xfrm>
          <a:prstGeom prst="rect">
            <a:avLst/>
          </a:prstGeom>
          <a:noFill/>
        </p:spPr>
      </p:pic>
      <p:pic>
        <p:nvPicPr>
          <p:cNvPr id="9" name="Immagine 8" descr="logo1.png"/>
          <p:cNvPicPr>
            <a:picLocks noChangeAspect="1"/>
          </p:cNvPicPr>
          <p:nvPr/>
        </p:nvPicPr>
        <p:blipFill>
          <a:blip r:embed="rId3"/>
          <a:srcRect t="11892" r="5311" b="19459"/>
          <a:stretch>
            <a:fillRect/>
          </a:stretch>
        </p:blipFill>
        <p:spPr>
          <a:xfrm>
            <a:off x="1556692" y="6036949"/>
            <a:ext cx="1879922" cy="6892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40688" y="300038"/>
            <a:ext cx="10293096" cy="1143000"/>
          </a:xfrm>
        </p:spPr>
        <p:txBody>
          <a:bodyPr>
            <a:noAutofit/>
          </a:bodyPr>
          <a:lstStyle/>
          <a:p>
            <a:pPr algn="ctr"/>
            <a:r>
              <a:rPr lang="it-IT" sz="3600" dirty="0" smtClean="0"/>
              <a:t>INFORMATIVA E CONSENSO:</a:t>
            </a:r>
            <a:br>
              <a:rPr lang="it-IT" sz="3600" dirty="0" smtClean="0"/>
            </a:br>
            <a:r>
              <a:rPr lang="it-IT" sz="3600" dirty="0" smtClean="0"/>
              <a:t>GENITORI E TUTORI LEGALI DEGLI ALUNNI (II)</a:t>
            </a: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12392" y="1392936"/>
            <a:ext cx="9997440" cy="4800600"/>
          </a:xfrm>
        </p:spPr>
        <p:txBody>
          <a:bodyPr/>
          <a:lstStyle/>
          <a:p>
            <a:pPr marL="92075" indent="-9525" algn="just">
              <a:buNone/>
            </a:pPr>
            <a:r>
              <a:rPr lang="it-IT" dirty="0" smtClean="0"/>
              <a:t>L’informativa può essere formulata utilizzando come riferimento il “</a:t>
            </a:r>
            <a:r>
              <a:rPr lang="it-IT" b="1" dirty="0" smtClean="0"/>
              <a:t>modello di informativa per i genitori e/o tutori di studenti minorenni</a:t>
            </a:r>
            <a:r>
              <a:rPr lang="it-IT" dirty="0" smtClean="0"/>
              <a:t>” e può essere resa:</a:t>
            </a:r>
          </a:p>
          <a:p>
            <a:pPr>
              <a:buNone/>
            </a:pPr>
            <a:endParaRPr lang="it-IT" dirty="0"/>
          </a:p>
        </p:txBody>
      </p:sp>
      <p:graphicFrame>
        <p:nvGraphicFramePr>
          <p:cNvPr id="4" name="Diagramma 3"/>
          <p:cNvGraphicFramePr/>
          <p:nvPr/>
        </p:nvGraphicFramePr>
        <p:xfrm>
          <a:off x="2322576" y="3008377"/>
          <a:ext cx="7964424" cy="2962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ttangolo 4"/>
          <p:cNvSpPr/>
          <p:nvPr/>
        </p:nvSpPr>
        <p:spPr>
          <a:xfrm>
            <a:off x="4639734" y="6015736"/>
            <a:ext cx="3928532" cy="7406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i="1" dirty="0" smtClean="0">
                <a:solidFill>
                  <a:schemeClr val="tx1"/>
                </a:solidFill>
              </a:rPr>
              <a:t>Dott.ssa Martina Iorio </a:t>
            </a:r>
          </a:p>
          <a:p>
            <a:pPr algn="ctr"/>
            <a:r>
              <a:rPr lang="it-IT" sz="1100" b="1" i="1" dirty="0" smtClean="0">
                <a:solidFill>
                  <a:schemeClr val="tx1"/>
                </a:solidFill>
              </a:rPr>
              <a:t>Esperta e Consulente in materia di Gestione della Privacy</a:t>
            </a:r>
          </a:p>
          <a:p>
            <a:pPr algn="ctr"/>
            <a:r>
              <a:rPr lang="it-IT" sz="1100" b="1" i="1" dirty="0" smtClean="0">
                <a:solidFill>
                  <a:schemeClr val="tx1"/>
                </a:solidFill>
              </a:rPr>
              <a:t>P. avv. Rosa Consuelo Lizzi</a:t>
            </a:r>
          </a:p>
          <a:p>
            <a:pPr algn="ctr"/>
            <a:r>
              <a:rPr lang="it-IT" sz="1100" b="1" i="1" dirty="0" smtClean="0">
                <a:solidFill>
                  <a:schemeClr val="tx1"/>
                </a:solidFill>
              </a:rPr>
              <a:t>Viale Gramsci n. 23, Napoli (80122)</a:t>
            </a:r>
            <a:endParaRPr lang="it-IT" sz="1100" b="1" i="1" dirty="0"/>
          </a:p>
        </p:txBody>
      </p:sp>
      <p:pic>
        <p:nvPicPr>
          <p:cNvPr id="7" name="Picture 2" descr="C:\Users\martina.IORIO.000\Documents\logo la serena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375718" y="0"/>
            <a:ext cx="1524001" cy="917591"/>
          </a:xfrm>
          <a:prstGeom prst="rect">
            <a:avLst/>
          </a:prstGeom>
          <a:noFill/>
        </p:spPr>
      </p:pic>
      <p:pic>
        <p:nvPicPr>
          <p:cNvPr id="8" name="Immagine 7" descr="logo1.png"/>
          <p:cNvPicPr>
            <a:picLocks noChangeAspect="1"/>
          </p:cNvPicPr>
          <p:nvPr/>
        </p:nvPicPr>
        <p:blipFill>
          <a:blip r:embed="rId8"/>
          <a:srcRect t="11892" r="5311" b="19459"/>
          <a:stretch>
            <a:fillRect/>
          </a:stretch>
        </p:blipFill>
        <p:spPr>
          <a:xfrm>
            <a:off x="1556692" y="6036949"/>
            <a:ext cx="1879922" cy="6892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 smtClean="0"/>
              <a:t>INFORMATIVA E CONSENSO:</a:t>
            </a:r>
            <a:br>
              <a:rPr lang="it-IT" dirty="0" smtClean="0"/>
            </a:br>
            <a:r>
              <a:rPr lang="it-IT" dirty="0" smtClean="0"/>
              <a:t>GESTIONE FOTO E VIDEO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914144" y="1447800"/>
            <a:ext cx="6644640" cy="4349496"/>
          </a:xfrm>
        </p:spPr>
        <p:txBody>
          <a:bodyPr>
            <a:normAutofit/>
          </a:bodyPr>
          <a:lstStyle/>
          <a:p>
            <a:pPr marL="92075" indent="-9525" algn="just">
              <a:buNone/>
            </a:pPr>
            <a:r>
              <a:rPr lang="it-IT" sz="2000" dirty="0" smtClean="0"/>
              <a:t>Il </a:t>
            </a:r>
            <a:r>
              <a:rPr lang="it-IT" sz="2000" b="1" dirty="0" smtClean="0"/>
              <a:t>consenso</a:t>
            </a:r>
            <a:r>
              <a:rPr lang="it-IT" sz="2000" dirty="0" smtClean="0"/>
              <a:t> dei genitori/tutori viene richiesto anche con riguardo a </a:t>
            </a:r>
            <a:r>
              <a:rPr lang="it-IT" sz="2000" b="1" dirty="0" smtClean="0"/>
              <a:t>fotografie e/o riprese video </a:t>
            </a:r>
            <a:r>
              <a:rPr lang="it-IT" sz="2000" dirty="0" smtClean="0"/>
              <a:t>di lavori e di attività didattiche inserite nel Piano dell'Offerta Formativa effettuate durante l'anno quali ad esempio:</a:t>
            </a:r>
          </a:p>
          <a:p>
            <a:pPr marL="92075" indent="-9525" algn="just"/>
            <a:r>
              <a:rPr lang="it-IT" sz="2000" dirty="0" smtClean="0"/>
              <a:t> attività di laboratorio</a:t>
            </a:r>
          </a:p>
          <a:p>
            <a:pPr marL="92075" indent="-9525" algn="just"/>
            <a:r>
              <a:rPr lang="it-IT" sz="2000" dirty="0" smtClean="0"/>
              <a:t> visite guidate</a:t>
            </a:r>
          </a:p>
          <a:p>
            <a:pPr marL="92075" indent="-9525" algn="just"/>
            <a:r>
              <a:rPr lang="it-IT" sz="2000" dirty="0" smtClean="0"/>
              <a:t> premiazioni</a:t>
            </a:r>
          </a:p>
          <a:p>
            <a:pPr marL="92075" indent="-9525" algn="just"/>
            <a:r>
              <a:rPr lang="it-IT" sz="2000" dirty="0" smtClean="0"/>
              <a:t> partecipazioni a gare sportive</a:t>
            </a:r>
          </a:p>
          <a:p>
            <a:pPr marL="92075" indent="-9525" algn="just">
              <a:buNone/>
            </a:pPr>
            <a:r>
              <a:rPr lang="it-IT" sz="2000" dirty="0" smtClean="0"/>
              <a:t>Queste immagini potrebbero essere pubblicate sul sito istituzionale e/o sul giornalino della scuola. </a:t>
            </a:r>
          </a:p>
          <a:p>
            <a:pPr marL="92075" indent="-9525" algn="just">
              <a:buNone/>
            </a:pPr>
            <a:r>
              <a:rPr lang="it-IT" sz="2000" dirty="0" smtClean="0"/>
              <a:t>In caso di pubblicazione sul sito istituzionale il trattamento avrà natura </a:t>
            </a:r>
            <a:r>
              <a:rPr lang="it-IT" sz="2000" b="1" dirty="0" smtClean="0"/>
              <a:t>temporanea</a:t>
            </a:r>
            <a:r>
              <a:rPr lang="it-IT" sz="2000" dirty="0" smtClean="0"/>
              <a:t>.</a:t>
            </a:r>
            <a:endParaRPr lang="it-IT" sz="2000" dirty="0"/>
          </a:p>
        </p:txBody>
      </p:sp>
      <p:pic>
        <p:nvPicPr>
          <p:cNvPr id="4" name="Picture 3" descr="C:\Users\w7\AppData\Local\Microsoft\Windows\Temporary Internet Files\Content.IE5\AV3ZOIHN\papel docente 2.0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23961" y="1892807"/>
            <a:ext cx="3136645" cy="4005073"/>
          </a:xfrm>
          <a:prstGeom prst="rect">
            <a:avLst/>
          </a:prstGeom>
          <a:noFill/>
        </p:spPr>
      </p:pic>
      <p:sp>
        <p:nvSpPr>
          <p:cNvPr id="5" name="Rettangolo 4"/>
          <p:cNvSpPr/>
          <p:nvPr/>
        </p:nvSpPr>
        <p:spPr>
          <a:xfrm>
            <a:off x="4370154" y="5918877"/>
            <a:ext cx="3910246" cy="7680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i="1" dirty="0" smtClean="0">
                <a:solidFill>
                  <a:schemeClr val="tx1"/>
                </a:solidFill>
              </a:rPr>
              <a:t>Dott.ssa Martina Iorio </a:t>
            </a:r>
          </a:p>
          <a:p>
            <a:pPr algn="ctr"/>
            <a:r>
              <a:rPr lang="it-IT" sz="1100" b="1" i="1" dirty="0" smtClean="0">
                <a:solidFill>
                  <a:schemeClr val="tx1"/>
                </a:solidFill>
              </a:rPr>
              <a:t>Esperta e Consulente in materia di Gestione della Privacy</a:t>
            </a:r>
          </a:p>
          <a:p>
            <a:pPr algn="ctr"/>
            <a:r>
              <a:rPr lang="it-IT" sz="1100" b="1" i="1" dirty="0" smtClean="0">
                <a:solidFill>
                  <a:schemeClr val="tx1"/>
                </a:solidFill>
              </a:rPr>
              <a:t>P. avv. Rosa Consuelo Lizzi</a:t>
            </a:r>
          </a:p>
          <a:p>
            <a:pPr algn="ctr"/>
            <a:r>
              <a:rPr lang="it-IT" sz="1100" b="1" i="1" dirty="0" smtClean="0">
                <a:solidFill>
                  <a:schemeClr val="tx1"/>
                </a:solidFill>
              </a:rPr>
              <a:t>Viale Gramsci n. 23, Napoli (80122)</a:t>
            </a:r>
            <a:endParaRPr lang="it-IT" sz="1100" b="1" i="1" dirty="0"/>
          </a:p>
        </p:txBody>
      </p:sp>
      <p:pic>
        <p:nvPicPr>
          <p:cNvPr id="7" name="Picture 2" descr="C:\Users\martina.IORIO.000\Documents\logo la seren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5718" y="0"/>
            <a:ext cx="1524001" cy="917591"/>
          </a:xfrm>
          <a:prstGeom prst="rect">
            <a:avLst/>
          </a:prstGeom>
          <a:noFill/>
        </p:spPr>
      </p:pic>
      <p:pic>
        <p:nvPicPr>
          <p:cNvPr id="8" name="Immagine 7" descr="logo1.png"/>
          <p:cNvPicPr>
            <a:picLocks noChangeAspect="1"/>
          </p:cNvPicPr>
          <p:nvPr/>
        </p:nvPicPr>
        <p:blipFill>
          <a:blip r:embed="rId4"/>
          <a:srcRect t="11892" r="5311" b="19459"/>
          <a:stretch>
            <a:fillRect/>
          </a:stretch>
        </p:blipFill>
        <p:spPr>
          <a:xfrm>
            <a:off x="1556692" y="6036949"/>
            <a:ext cx="1879922" cy="6892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812545" y="274638"/>
            <a:ext cx="999744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>INFORMATIVA E CONSENSO:</a:t>
            </a:r>
            <a:br>
              <a:rPr lang="it-IT" dirty="0" smtClean="0"/>
            </a:br>
            <a:r>
              <a:rPr lang="it-IT" dirty="0" smtClean="0"/>
              <a:t>CONSERVAZIONE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267712" y="1447800"/>
            <a:ext cx="9281160" cy="4800600"/>
          </a:xfrm>
        </p:spPr>
        <p:txBody>
          <a:bodyPr/>
          <a:lstStyle/>
          <a:p>
            <a:pPr marL="92075" indent="-9525" algn="just">
              <a:buNone/>
            </a:pPr>
            <a:r>
              <a:rPr lang="it-IT" dirty="0" smtClean="0"/>
              <a:t>Le </a:t>
            </a:r>
            <a:r>
              <a:rPr lang="it-IT" b="1" dirty="0" smtClean="0"/>
              <a:t>informative</a:t>
            </a:r>
            <a:r>
              <a:rPr lang="it-IT" dirty="0" smtClean="0"/>
              <a:t> ed i </a:t>
            </a:r>
            <a:r>
              <a:rPr lang="it-IT" b="1" dirty="0" smtClean="0"/>
              <a:t>consensi</a:t>
            </a:r>
            <a:r>
              <a:rPr lang="it-IT" dirty="0" smtClean="0"/>
              <a:t> raccolti di tutte le categorie di interessati sono </a:t>
            </a:r>
            <a:r>
              <a:rPr lang="it-IT" b="1" dirty="0" smtClean="0"/>
              <a:t>archiviati</a:t>
            </a:r>
            <a:r>
              <a:rPr lang="it-IT" dirty="0" smtClean="0"/>
              <a:t> a cura del Titolare del trattamento, protocollate e riportate nel </a:t>
            </a:r>
            <a:r>
              <a:rPr lang="it-IT" b="1" dirty="0" smtClean="0"/>
              <a:t>Registro dei Consensi.</a:t>
            </a:r>
          </a:p>
          <a:p>
            <a:endParaRPr lang="it-IT" dirty="0"/>
          </a:p>
        </p:txBody>
      </p:sp>
      <p:pic>
        <p:nvPicPr>
          <p:cNvPr id="1031" name="Picture 7" descr="C:\Users\w7\AppData\Local\Microsoft\Windows\Temporary Internet Files\Content.IE5\X23WKQ5T\lucchetto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65592" y="3282696"/>
            <a:ext cx="2423160" cy="2423160"/>
          </a:xfrm>
          <a:prstGeom prst="rect">
            <a:avLst/>
          </a:prstGeom>
          <a:noFill/>
        </p:spPr>
      </p:pic>
      <p:pic>
        <p:nvPicPr>
          <p:cNvPr id="1035" name="Picture 11" descr="C:\Users\w7\AppData\Local\Microsoft\Windows\Temporary Internet Files\Content.IE5\AV3ZOIHN\registro-el-x-le-famiglie[1].png"/>
          <p:cNvPicPr>
            <a:picLocks noChangeAspect="1" noChangeArrowheads="1"/>
          </p:cNvPicPr>
          <p:nvPr/>
        </p:nvPicPr>
        <p:blipFill>
          <a:blip r:embed="rId3"/>
          <a:srcRect r="43072"/>
          <a:stretch>
            <a:fillRect/>
          </a:stretch>
        </p:blipFill>
        <p:spPr bwMode="auto">
          <a:xfrm>
            <a:off x="3115056" y="3643007"/>
            <a:ext cx="3944112" cy="2170611"/>
          </a:xfrm>
          <a:prstGeom prst="rect">
            <a:avLst/>
          </a:prstGeom>
          <a:noFill/>
        </p:spPr>
      </p:pic>
      <p:sp>
        <p:nvSpPr>
          <p:cNvPr id="16" name="Rettangolo 15"/>
          <p:cNvSpPr/>
          <p:nvPr/>
        </p:nvSpPr>
        <p:spPr>
          <a:xfrm>
            <a:off x="4563533" y="5977467"/>
            <a:ext cx="3970868" cy="7535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i="1" dirty="0" smtClean="0">
                <a:solidFill>
                  <a:schemeClr val="tx1"/>
                </a:solidFill>
              </a:rPr>
              <a:t>Dott.ssa Martina Iorio </a:t>
            </a:r>
          </a:p>
          <a:p>
            <a:pPr algn="ctr"/>
            <a:r>
              <a:rPr lang="it-IT" sz="1100" b="1" i="1" dirty="0" smtClean="0">
                <a:solidFill>
                  <a:schemeClr val="tx1"/>
                </a:solidFill>
              </a:rPr>
              <a:t>Esperta e Consulente in materia di Gestione della Privacy</a:t>
            </a:r>
          </a:p>
          <a:p>
            <a:pPr algn="ctr"/>
            <a:r>
              <a:rPr lang="it-IT" sz="1100" b="1" i="1" dirty="0" smtClean="0">
                <a:solidFill>
                  <a:schemeClr val="tx1"/>
                </a:solidFill>
              </a:rPr>
              <a:t>P. avv. Rosa Consuelo Lizzi</a:t>
            </a:r>
          </a:p>
          <a:p>
            <a:pPr algn="ctr"/>
            <a:r>
              <a:rPr lang="it-IT" sz="1100" b="1" i="1" dirty="0" smtClean="0">
                <a:solidFill>
                  <a:schemeClr val="tx1"/>
                </a:solidFill>
              </a:rPr>
              <a:t>Viale Gramsci n. 23, Napoli (80122)</a:t>
            </a:r>
            <a:endParaRPr lang="it-IT" sz="1100" b="1" i="1" dirty="0"/>
          </a:p>
        </p:txBody>
      </p:sp>
      <p:pic>
        <p:nvPicPr>
          <p:cNvPr id="8" name="Picture 2" descr="C:\Users\martina.IORIO.000\Documents\logo la seren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75718" y="0"/>
            <a:ext cx="1524001" cy="917591"/>
          </a:xfrm>
          <a:prstGeom prst="rect">
            <a:avLst/>
          </a:prstGeom>
          <a:noFill/>
        </p:spPr>
      </p:pic>
      <p:pic>
        <p:nvPicPr>
          <p:cNvPr id="9" name="Immagine 8" descr="logo1.png"/>
          <p:cNvPicPr>
            <a:picLocks noChangeAspect="1"/>
          </p:cNvPicPr>
          <p:nvPr/>
        </p:nvPicPr>
        <p:blipFill>
          <a:blip r:embed="rId5"/>
          <a:srcRect t="11892" r="5311" b="19459"/>
          <a:stretch>
            <a:fillRect/>
          </a:stretch>
        </p:blipFill>
        <p:spPr>
          <a:xfrm>
            <a:off x="1556692" y="6036949"/>
            <a:ext cx="1879922" cy="6892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02478" y="308504"/>
            <a:ext cx="9997440" cy="1143000"/>
          </a:xfrm>
        </p:spPr>
        <p:txBody>
          <a:bodyPr>
            <a:noAutofit/>
          </a:bodyPr>
          <a:lstStyle/>
          <a:p>
            <a:pPr algn="ctr"/>
            <a:r>
              <a:rPr lang="it-IT" sz="3600" dirty="0" smtClean="0"/>
              <a:t>MISURE </a:t>
            </a:r>
            <a:r>
              <a:rPr lang="it-IT" sz="3600" dirty="0" err="1" smtClean="0"/>
              <a:t>DI</a:t>
            </a:r>
            <a:r>
              <a:rPr lang="it-IT" sz="3600" dirty="0" smtClean="0"/>
              <a:t> SICUREZZA:</a:t>
            </a:r>
            <a:br>
              <a:rPr lang="it-IT" sz="3600" dirty="0" smtClean="0"/>
            </a:br>
            <a:r>
              <a:rPr lang="it-IT" sz="3600" dirty="0" smtClean="0"/>
              <a:t>TRATTAMENTO CON STRUMENTI ELETTRONICI</a:t>
            </a:r>
            <a:endParaRPr lang="it-IT" sz="3600" dirty="0"/>
          </a:p>
        </p:txBody>
      </p:sp>
      <p:graphicFrame>
        <p:nvGraphicFramePr>
          <p:cNvPr id="11" name="Diagramma 10"/>
          <p:cNvGraphicFramePr/>
          <p:nvPr/>
        </p:nvGraphicFramePr>
        <p:xfrm>
          <a:off x="5431536" y="1752600"/>
          <a:ext cx="6540331" cy="3767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Rettangolo 12"/>
          <p:cNvSpPr/>
          <p:nvPr/>
        </p:nvSpPr>
        <p:spPr>
          <a:xfrm>
            <a:off x="1854200" y="1549400"/>
            <a:ext cx="3437467" cy="403013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3663" indent="-11113" algn="just">
              <a:buNone/>
            </a:pPr>
            <a:r>
              <a:rPr lang="it-IT" sz="2000" dirty="0" smtClean="0">
                <a:solidFill>
                  <a:schemeClr val="tx1"/>
                </a:solidFill>
              </a:rPr>
              <a:t>Le apparecchiature informatiche fornite ai dipendenti, ai collaboratori e consulenti, devono essere utilizzate solo per scopi aziendali e </a:t>
            </a:r>
            <a:r>
              <a:rPr lang="it-IT" sz="2000" u="sng" dirty="0" smtClean="0">
                <a:solidFill>
                  <a:schemeClr val="tx1"/>
                </a:solidFill>
              </a:rPr>
              <a:t>non privati.</a:t>
            </a:r>
          </a:p>
          <a:p>
            <a:pPr marL="93663" indent="-11113" algn="just">
              <a:buNone/>
            </a:pPr>
            <a:r>
              <a:rPr lang="it-IT" sz="2000" dirty="0" smtClean="0">
                <a:solidFill>
                  <a:schemeClr val="tx1"/>
                </a:solidFill>
              </a:rPr>
              <a:t>L’incaricato che tratta dati personali mediante computer, potrà accedervi utilizzando delle credenziali di autenticazione ovvero tramite l’utilizzo di Username e Password.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14" name="Rettangolo 13"/>
          <p:cNvSpPr/>
          <p:nvPr/>
        </p:nvSpPr>
        <p:spPr>
          <a:xfrm>
            <a:off x="4089401" y="5985933"/>
            <a:ext cx="4106332" cy="76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 smtClean="0">
                <a:solidFill>
                  <a:schemeClr val="tx1"/>
                </a:solidFill>
              </a:rPr>
              <a:t>Dott.ssa Martina Iorio </a:t>
            </a:r>
          </a:p>
          <a:p>
            <a:pPr algn="ctr"/>
            <a:r>
              <a:rPr lang="it-IT" sz="1200" dirty="0" smtClean="0">
                <a:solidFill>
                  <a:schemeClr val="tx1"/>
                </a:solidFill>
              </a:rPr>
              <a:t>Esperta e Consulente in materia di Gestione della Privacy</a:t>
            </a:r>
          </a:p>
          <a:p>
            <a:pPr algn="ctr"/>
            <a:r>
              <a:rPr lang="it-IT" sz="1200" dirty="0" smtClean="0">
                <a:solidFill>
                  <a:schemeClr val="tx1"/>
                </a:solidFill>
              </a:rPr>
              <a:t>P. avv. Rosa Consuelo Lizzi</a:t>
            </a:r>
          </a:p>
          <a:p>
            <a:pPr algn="ctr"/>
            <a:r>
              <a:rPr lang="it-IT" sz="1200" dirty="0" smtClean="0">
                <a:solidFill>
                  <a:schemeClr val="tx1"/>
                </a:solidFill>
              </a:rPr>
              <a:t>Viale Gramsci n. 23, Napoli (80122)</a:t>
            </a:r>
            <a:endParaRPr lang="it-IT" sz="1200" dirty="0"/>
          </a:p>
        </p:txBody>
      </p:sp>
      <p:pic>
        <p:nvPicPr>
          <p:cNvPr id="1032" name="Picture 8" descr="C:\Users\w7\AppData\Local\Microsoft\Windows\Temporary Internet Files\Content.IE5\AV3ZOIHN\Password[1]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403862" y="4562856"/>
            <a:ext cx="1465050" cy="1846071"/>
          </a:xfrm>
          <a:prstGeom prst="rect">
            <a:avLst/>
          </a:prstGeom>
          <a:noFill/>
        </p:spPr>
      </p:pic>
      <p:pic>
        <p:nvPicPr>
          <p:cNvPr id="8" name="Picture 2" descr="C:\Users\martina.IORIO.000\Documents\logo la serena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375718" y="0"/>
            <a:ext cx="1524001" cy="9175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19598" y="309859"/>
            <a:ext cx="10402824" cy="1143000"/>
          </a:xfrm>
        </p:spPr>
        <p:txBody>
          <a:bodyPr>
            <a:noAutofit/>
          </a:bodyPr>
          <a:lstStyle/>
          <a:p>
            <a:pPr algn="ctr"/>
            <a:r>
              <a:rPr lang="it-IT" sz="3600" dirty="0" smtClean="0"/>
              <a:t>MISURE </a:t>
            </a:r>
            <a:r>
              <a:rPr lang="it-IT" sz="3600" dirty="0" err="1" smtClean="0"/>
              <a:t>DI</a:t>
            </a:r>
            <a:r>
              <a:rPr lang="it-IT" sz="3600" dirty="0" smtClean="0"/>
              <a:t> SICUREZZA:</a:t>
            </a:r>
            <a:br>
              <a:rPr lang="it-IT" sz="3600" dirty="0" smtClean="0"/>
            </a:br>
            <a:r>
              <a:rPr lang="it-IT" sz="3600" dirty="0" smtClean="0"/>
              <a:t>TRATTAMENTO SENZA STRUMENTI ELETTRONICI</a:t>
            </a:r>
            <a:endParaRPr lang="it-IT" sz="3600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1463040" y="1463040"/>
          <a:ext cx="5385816" cy="4187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ttangolo 5"/>
          <p:cNvSpPr/>
          <p:nvPr/>
        </p:nvSpPr>
        <p:spPr>
          <a:xfrm>
            <a:off x="8650224" y="1463040"/>
            <a:ext cx="3410712" cy="11247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chemeClr val="tx1"/>
                </a:solidFill>
              </a:rPr>
              <a:t>Raccogliere ed archiviare tempestivamente in armadi o cassetti chiusi a chiave i documenti relativi a pratiche completate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8665464" y="4093464"/>
            <a:ext cx="3410712" cy="11247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chemeClr val="tx1"/>
                </a:solidFill>
              </a:rPr>
              <a:t>Distruggere con “distruggidocumenti” - non cestinare - i documenti da eliminare contenenti dati personali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8671560" y="2773680"/>
            <a:ext cx="3410712" cy="11247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chemeClr val="tx1"/>
                </a:solidFill>
              </a:rPr>
              <a:t>Non lasciare incustoditi documenti con dati personali negli ambienti  comuni come sala d’attesa, corridoi o aule didattiche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3977640" y="5989320"/>
            <a:ext cx="3769360" cy="7589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 smtClean="0">
                <a:solidFill>
                  <a:schemeClr val="tx1"/>
                </a:solidFill>
              </a:rPr>
              <a:t>Dott.ssa Martina Iorio </a:t>
            </a:r>
          </a:p>
          <a:p>
            <a:pPr algn="ctr"/>
            <a:r>
              <a:rPr lang="it-IT" sz="1200" dirty="0" smtClean="0">
                <a:solidFill>
                  <a:schemeClr val="tx1"/>
                </a:solidFill>
              </a:rPr>
              <a:t>Esperta e Consulente in materia di Gestione della Privacy</a:t>
            </a:r>
          </a:p>
          <a:p>
            <a:pPr algn="ctr"/>
            <a:r>
              <a:rPr lang="it-IT" sz="1200" dirty="0" smtClean="0">
                <a:solidFill>
                  <a:schemeClr val="tx1"/>
                </a:solidFill>
              </a:rPr>
              <a:t>P. avv. Rosa Consuelo Lizzi</a:t>
            </a:r>
          </a:p>
          <a:p>
            <a:pPr algn="ctr"/>
            <a:r>
              <a:rPr lang="it-IT" sz="1200" dirty="0" smtClean="0">
                <a:solidFill>
                  <a:schemeClr val="tx1"/>
                </a:solidFill>
              </a:rPr>
              <a:t>Viale Gramsci n. 23, Napoli (80122)</a:t>
            </a:r>
            <a:endParaRPr lang="it-IT" sz="1200" dirty="0"/>
          </a:p>
        </p:txBody>
      </p:sp>
      <p:pic>
        <p:nvPicPr>
          <p:cNvPr id="12" name="Picture 5" descr="C:\Users\w7\AppData\Local\Microsoft\Windows\Temporary Internet Files\Content.IE5\X23WKQ5T\key-1013662_960_720[1].jpg"/>
          <p:cNvPicPr>
            <a:picLocks noChangeAspect="1" noChangeArrowheads="1"/>
          </p:cNvPicPr>
          <p:nvPr/>
        </p:nvPicPr>
        <p:blipFill>
          <a:blip r:embed="rId7"/>
          <a:srcRect l="17025" t="16049" r="11417" b="5349"/>
          <a:stretch>
            <a:fillRect/>
          </a:stretch>
        </p:blipFill>
        <p:spPr bwMode="auto">
          <a:xfrm>
            <a:off x="6922008" y="2011680"/>
            <a:ext cx="1552330" cy="2807207"/>
          </a:xfrm>
          <a:prstGeom prst="rect">
            <a:avLst/>
          </a:prstGeom>
          <a:noFill/>
        </p:spPr>
      </p:pic>
      <p:pic>
        <p:nvPicPr>
          <p:cNvPr id="2050" name="Picture 2" descr="C:\Users\w7\AppData\Local\Microsoft\Windows\Temporary Internet Files\Content.IE5\AV3ZOIHN\tritacarta[1]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085201" y="5460999"/>
            <a:ext cx="2727153" cy="1232409"/>
          </a:xfrm>
          <a:prstGeom prst="rect">
            <a:avLst/>
          </a:prstGeom>
          <a:noFill/>
        </p:spPr>
      </p:pic>
      <p:pic>
        <p:nvPicPr>
          <p:cNvPr id="13" name="Picture 2" descr="C:\Users\martina.IORIO.000\Documents\logo la serena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375718" y="0"/>
            <a:ext cx="1524001" cy="9175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MONITORAGGIO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837944" y="1310979"/>
            <a:ext cx="9997440" cy="48006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it-IT" sz="2000" dirty="0" smtClean="0"/>
              <a:t>Annualmente devono essere condotte azioni di monitoraggio allo scopo di verificare se:</a:t>
            </a:r>
          </a:p>
          <a:p>
            <a:pPr algn="just"/>
            <a:r>
              <a:rPr lang="it-IT" sz="2000" dirty="0" smtClean="0"/>
              <a:t>Gli adempimenti previsti dal Regolamento EU 679/2016 sono applicati correttamente;</a:t>
            </a:r>
          </a:p>
          <a:p>
            <a:pPr algn="just"/>
            <a:r>
              <a:rPr lang="it-IT" sz="2000" dirty="0" smtClean="0"/>
              <a:t>Vi sia necessità di modificare le attività per migliorare e rendere più efficiente la gestione, la sicurezza e la protezione dei dati personali;</a:t>
            </a:r>
          </a:p>
          <a:p>
            <a:pPr algn="just"/>
            <a:r>
              <a:rPr lang="it-IT" sz="2000" dirty="0" smtClean="0"/>
              <a:t>Vi siano eventuali cambiamenti legislativi o nuove interpretazioni pratiche;</a:t>
            </a:r>
          </a:p>
          <a:p>
            <a:pPr algn="just"/>
            <a:r>
              <a:rPr lang="it-IT" sz="2000" dirty="0" smtClean="0"/>
              <a:t>Livello di competenza del al personale interno sia adeguato;</a:t>
            </a:r>
          </a:p>
          <a:p>
            <a:pPr algn="just"/>
            <a:r>
              <a:rPr lang="it-IT" sz="2000" dirty="0" smtClean="0"/>
              <a:t>I Responsabili interni ed esterni mantengano le caratteristiche di esperienza, capacità ed affidabilità in ordine alla sicurezza nel trattamento dei dati;</a:t>
            </a:r>
          </a:p>
          <a:p>
            <a:pPr algn="just"/>
            <a:r>
              <a:rPr lang="it-IT" sz="2000" dirty="0" smtClean="0"/>
              <a:t>Lo stato della tecnologia e dei sistemi informativi interni sia adeguato e aggiornato;</a:t>
            </a:r>
          </a:p>
          <a:p>
            <a:pPr algn="just"/>
            <a:r>
              <a:rPr lang="it-IT" sz="2000" dirty="0" smtClean="0"/>
              <a:t>Vi siano eventuali reclami, provvedimenti, richieste da parte degli interessati o di altri enti esterni;</a:t>
            </a:r>
          </a:p>
          <a:p>
            <a:pPr algn="just"/>
            <a:r>
              <a:rPr lang="it-IT" sz="2000" dirty="0" smtClean="0"/>
              <a:t>Vi siano eventuali suggerimenti, richieste, osservazioni da parte del personale interno.</a:t>
            </a:r>
          </a:p>
          <a:p>
            <a:endParaRPr lang="it-IT" sz="1200" dirty="0"/>
          </a:p>
        </p:txBody>
      </p:sp>
      <p:sp>
        <p:nvSpPr>
          <p:cNvPr id="4" name="Rettangolo 3"/>
          <p:cNvSpPr/>
          <p:nvPr/>
        </p:nvSpPr>
        <p:spPr>
          <a:xfrm>
            <a:off x="4456854" y="6007269"/>
            <a:ext cx="3815080" cy="7315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 smtClean="0">
                <a:solidFill>
                  <a:schemeClr val="tx1"/>
                </a:solidFill>
              </a:rPr>
              <a:t>Dott.ssa Martina Iorio </a:t>
            </a:r>
          </a:p>
          <a:p>
            <a:pPr algn="ctr"/>
            <a:r>
              <a:rPr lang="it-IT" sz="1200" dirty="0" smtClean="0">
                <a:solidFill>
                  <a:schemeClr val="tx1"/>
                </a:solidFill>
              </a:rPr>
              <a:t>Esperta e Consulente in materia di Gestione della Privacy</a:t>
            </a:r>
          </a:p>
          <a:p>
            <a:pPr algn="ctr"/>
            <a:r>
              <a:rPr lang="it-IT" sz="1200" dirty="0" smtClean="0">
                <a:solidFill>
                  <a:schemeClr val="tx1"/>
                </a:solidFill>
              </a:rPr>
              <a:t>P. avv. Rosa Consuelo Lizzi</a:t>
            </a:r>
          </a:p>
          <a:p>
            <a:pPr algn="ctr"/>
            <a:r>
              <a:rPr lang="it-IT" sz="1200" dirty="0" smtClean="0">
                <a:solidFill>
                  <a:schemeClr val="tx1"/>
                </a:solidFill>
              </a:rPr>
              <a:t>Viale Gramsci n. 23, Napoli (80122)</a:t>
            </a:r>
            <a:endParaRPr lang="it-IT" sz="1200" dirty="0"/>
          </a:p>
        </p:txBody>
      </p:sp>
      <p:pic>
        <p:nvPicPr>
          <p:cNvPr id="6" name="Picture 2" descr="C:\Users\martina.IORIO.000\Documents\logo la seren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5718" y="0"/>
            <a:ext cx="1524001" cy="917591"/>
          </a:xfrm>
          <a:prstGeom prst="rect">
            <a:avLst/>
          </a:prstGeom>
          <a:noFill/>
        </p:spPr>
      </p:pic>
      <p:pic>
        <p:nvPicPr>
          <p:cNvPr id="7" name="Immagine 6" descr="logo1.png"/>
          <p:cNvPicPr>
            <a:picLocks noChangeAspect="1"/>
          </p:cNvPicPr>
          <p:nvPr/>
        </p:nvPicPr>
        <p:blipFill>
          <a:blip r:embed="rId3"/>
          <a:srcRect t="11892" r="5311" b="19459"/>
          <a:stretch>
            <a:fillRect/>
          </a:stretch>
        </p:blipFill>
        <p:spPr>
          <a:xfrm>
            <a:off x="1556692" y="6036949"/>
            <a:ext cx="1879922" cy="6892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4270248" y="5888736"/>
            <a:ext cx="4027085" cy="8378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i="1" dirty="0" smtClean="0">
                <a:solidFill>
                  <a:schemeClr val="tx1"/>
                </a:solidFill>
              </a:rPr>
              <a:t>Dott.ssa Martina Iorio </a:t>
            </a:r>
          </a:p>
          <a:p>
            <a:pPr algn="ctr"/>
            <a:r>
              <a:rPr lang="it-IT" sz="1100" b="1" i="1" dirty="0" smtClean="0">
                <a:solidFill>
                  <a:schemeClr val="tx1"/>
                </a:solidFill>
              </a:rPr>
              <a:t>Esperta e Consulente in materia di Gestione della Privacy</a:t>
            </a:r>
          </a:p>
          <a:p>
            <a:pPr algn="ctr"/>
            <a:r>
              <a:rPr lang="it-IT" sz="1100" b="1" i="1" dirty="0" smtClean="0">
                <a:solidFill>
                  <a:schemeClr val="tx1"/>
                </a:solidFill>
              </a:rPr>
              <a:t>P. avv. Rosa Consuelo Lizzi</a:t>
            </a:r>
          </a:p>
          <a:p>
            <a:pPr algn="ctr"/>
            <a:r>
              <a:rPr lang="it-IT" sz="1100" b="1" i="1" dirty="0" smtClean="0">
                <a:solidFill>
                  <a:schemeClr val="tx1"/>
                </a:solidFill>
              </a:rPr>
              <a:t>Viale Gramsci n. 23, Napoli (80122)</a:t>
            </a:r>
            <a:endParaRPr lang="it-IT" sz="1100" b="1" i="1" dirty="0"/>
          </a:p>
        </p:txBody>
      </p:sp>
      <p:pic>
        <p:nvPicPr>
          <p:cNvPr id="7" name="Immagine 6" descr="logo1.png"/>
          <p:cNvPicPr>
            <a:picLocks noChangeAspect="1"/>
          </p:cNvPicPr>
          <p:nvPr/>
        </p:nvPicPr>
        <p:blipFill>
          <a:blip r:embed="rId2"/>
          <a:srcRect t="11892" r="5311" b="19459"/>
          <a:stretch>
            <a:fillRect/>
          </a:stretch>
        </p:blipFill>
        <p:spPr>
          <a:xfrm>
            <a:off x="1400174" y="5956183"/>
            <a:ext cx="1879922" cy="689246"/>
          </a:xfrm>
          <a:prstGeom prst="rect">
            <a:avLst/>
          </a:prstGeom>
        </p:spPr>
      </p:pic>
      <p:sp>
        <p:nvSpPr>
          <p:cNvPr id="10" name="Titolo 1"/>
          <p:cNvSpPr>
            <a:spLocks noGrp="1"/>
          </p:cNvSpPr>
          <p:nvPr>
            <p:ph type="title"/>
          </p:nvPr>
        </p:nvSpPr>
        <p:spPr>
          <a:xfrm>
            <a:off x="1627632" y="356616"/>
            <a:ext cx="10363200" cy="5248656"/>
          </a:xfrm>
        </p:spPr>
        <p:txBody>
          <a:bodyPr>
            <a:normAutofit/>
          </a:bodyPr>
          <a:lstStyle/>
          <a:p>
            <a:pPr algn="ctr"/>
            <a:r>
              <a:rPr lang="it-IT" sz="10000" dirty="0" smtClean="0">
                <a:latin typeface="Brush Script MT" pitchFamily="66" charset="0"/>
              </a:rPr>
              <a:t>Grazie</a:t>
            </a:r>
            <a:br>
              <a:rPr lang="it-IT" sz="10000" dirty="0" smtClean="0">
                <a:latin typeface="Brush Script MT" pitchFamily="66" charset="0"/>
              </a:rPr>
            </a:br>
            <a:r>
              <a:rPr lang="it-IT" sz="10000" dirty="0" smtClean="0">
                <a:latin typeface="Brush Script MT" pitchFamily="66" charset="0"/>
              </a:rPr>
              <a:t>per la cortese attenzione</a:t>
            </a:r>
            <a:endParaRPr lang="it-IT" sz="10000" dirty="0">
              <a:latin typeface="Brush Script MT" pitchFamily="66" charset="0"/>
            </a:endParaRPr>
          </a:p>
        </p:txBody>
      </p:sp>
      <p:pic>
        <p:nvPicPr>
          <p:cNvPr id="5" name="Picture 2" descr="C:\Users\martina.IORIO.000\Documents\logo la seren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5718" y="0"/>
            <a:ext cx="1524001" cy="9175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zio">
  <a:themeElements>
    <a:clrScheme name="Mito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Solstiz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z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898</TotalTime>
  <Words>2458</Words>
  <Application>Microsoft Office PowerPoint</Application>
  <PresentationFormat>Personalizzato</PresentationFormat>
  <Paragraphs>272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3" baseType="lpstr">
      <vt:lpstr>Solstizio</vt:lpstr>
      <vt:lpstr>LA SCUOLA A PROVA DI PRIVACY</vt:lpstr>
      <vt:lpstr>CHE COS’È IL G.D.P.R.? </vt:lpstr>
      <vt:lpstr>I PRINCIPI DEL G.D.P.R.</vt:lpstr>
      <vt:lpstr>Diapositiva 4</vt:lpstr>
      <vt:lpstr>RUOLI E RESPONSABILITÀ: TITOLARE DEL TRATTAMENTO</vt:lpstr>
      <vt:lpstr>RUOLI E RESPONSABILITÀ: RESPONSABILE DEL TRATTAMENTO</vt:lpstr>
      <vt:lpstr>RUOLI E RESPONSABILITÀ: INCARICATI</vt:lpstr>
      <vt:lpstr>CATEGORIE DI INTERESSATI</vt:lpstr>
      <vt:lpstr>DIRITTI DEGLI INTERESSATI (I)</vt:lpstr>
      <vt:lpstr>DIRITTI DEGLI INTERESSATI (II)</vt:lpstr>
      <vt:lpstr>CATEGORIE DEI DATI</vt:lpstr>
      <vt:lpstr>INFORMATIVA E CONSENSO</vt:lpstr>
      <vt:lpstr>INFORMATIVA E CONSENSO: DOCENTI, DIPENDENTI E COLLABORATORI</vt:lpstr>
      <vt:lpstr>INFORMATIVA E CONSENSO: FORNITORI</vt:lpstr>
      <vt:lpstr>INFORMATIVA E CONSENSO: GENITORI E TUTORI LEGALI DEGLI ALUNNI (I)</vt:lpstr>
      <vt:lpstr>INFORMATIVA E CONSENSO: GENITORI E TUTORI LEGALI DEGLI ALUNNI (II)</vt:lpstr>
      <vt:lpstr>INFORMATIVA E CONSENSO: GESTIONE FOTO E VIDEO</vt:lpstr>
      <vt:lpstr>INFORMATIVA E CONSENSO: CONSERVAZIONE </vt:lpstr>
      <vt:lpstr>MISURE DI SICUREZZA: TRATTAMENTO CON STRUMENTI ELETTRONICI</vt:lpstr>
      <vt:lpstr>MISURE DI SICUREZZA: TRATTAMENTO SENZA STRUMENTI ELETTRONICI</vt:lpstr>
      <vt:lpstr>MONITORAGGIO</vt:lpstr>
      <vt:lpstr>Grazie per la cortese attenzione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 Windows</dc:creator>
  <cp:lastModifiedBy>martina</cp:lastModifiedBy>
  <cp:revision>109</cp:revision>
  <dcterms:created xsi:type="dcterms:W3CDTF">2018-06-12T09:34:26Z</dcterms:created>
  <dcterms:modified xsi:type="dcterms:W3CDTF">2019-03-07T09:29:34Z</dcterms:modified>
</cp:coreProperties>
</file>